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iaKAnqNdYGROEl9/h9m43YrnpfH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BF3D35-4DD2-4DEE-A10B-C4C32E77BB3C}">
  <a:tblStyle styleId="{5FBF3D35-4DD2-4DEE-A10B-C4C32E77BB3C}"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07" d="100"/>
          <a:sy n="107" d="100"/>
        </p:scale>
        <p:origin x="69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 Kemp" userId="90aa1b0a-37c2-4dec-9ed8-7b34d6f180c1" providerId="ADAL" clId="{AE00D394-08AC-4289-86D4-854AE33C3FC7}"/>
    <pc:docChg chg="modSld">
      <pc:chgData name="Rob Kemp" userId="90aa1b0a-37c2-4dec-9ed8-7b34d6f180c1" providerId="ADAL" clId="{AE00D394-08AC-4289-86D4-854AE33C3FC7}" dt="2024-06-28T16:20:27.067" v="1" actId="20577"/>
      <pc:docMkLst>
        <pc:docMk/>
      </pc:docMkLst>
      <pc:sldChg chg="modSp mod">
        <pc:chgData name="Rob Kemp" userId="90aa1b0a-37c2-4dec-9ed8-7b34d6f180c1" providerId="ADAL" clId="{AE00D394-08AC-4289-86D4-854AE33C3FC7}" dt="2024-06-28T16:20:27.067" v="1" actId="20577"/>
        <pc:sldMkLst>
          <pc:docMk/>
          <pc:sldMk cId="0" sldId="256"/>
        </pc:sldMkLst>
        <pc:spChg chg="mod">
          <ac:chgData name="Rob Kemp" userId="90aa1b0a-37c2-4dec-9ed8-7b34d6f180c1" providerId="ADAL" clId="{AE00D394-08AC-4289-86D4-854AE33C3FC7}" dt="2024-06-28T16:20:27.067" v="1" actId="20577"/>
          <ac:spMkLst>
            <pc:docMk/>
            <pc:sldMk cId="0" sldId="256"/>
            <ac:spMk id="8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5183188" y="987425"/>
            <a:ext cx="6172200" cy="4873625"/>
          </a:xfrm>
          <a:prstGeom prst="rect">
            <a:avLst/>
          </a:prstGeom>
          <a:noFill/>
          <a:ln>
            <a:noFill/>
          </a:ln>
        </p:spPr>
      </p:sp>
      <p:sp>
        <p:nvSpPr>
          <p:cNvPr id="64" name="Google Shape;64;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2724440" y="1846165"/>
            <a:ext cx="8629358" cy="140323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6200"/>
              <a:buFont typeface="Calibri"/>
              <a:buNone/>
            </a:pPr>
            <a:r>
              <a:rPr lang="en-US" sz="6200"/>
              <a:t>Barrington Youth Football</a:t>
            </a:r>
            <a:endParaRPr/>
          </a:p>
        </p:txBody>
      </p:sp>
      <p:sp>
        <p:nvSpPr>
          <p:cNvPr id="85" name="Google Shape;85;p1"/>
          <p:cNvSpPr txBox="1">
            <a:spLocks noGrp="1"/>
          </p:cNvSpPr>
          <p:nvPr>
            <p:ph type="subTitle" idx="1"/>
          </p:nvPr>
        </p:nvSpPr>
        <p:spPr>
          <a:xfrm>
            <a:off x="2724441" y="3249396"/>
            <a:ext cx="8629357" cy="128107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None/>
            </a:pPr>
            <a:r>
              <a:rPr lang="en-US" sz="3200" dirty="0"/>
              <a:t>Flag Football Rules 2024</a:t>
            </a:r>
            <a:endParaRPr dirty="0"/>
          </a:p>
          <a:p>
            <a:pPr marL="0" lvl="0" indent="0" algn="l" rtl="0">
              <a:lnSpc>
                <a:spcPct val="90000"/>
              </a:lnSpc>
              <a:spcBef>
                <a:spcPts val="1000"/>
              </a:spcBef>
              <a:spcAft>
                <a:spcPts val="0"/>
              </a:spcAft>
              <a:buClr>
                <a:schemeClr val="dk1"/>
              </a:buClr>
              <a:buSzPts val="2800"/>
              <a:buNone/>
            </a:pPr>
            <a:r>
              <a:rPr lang="en-US" sz="2800" dirty="0"/>
              <a:t>Gameday FAQ</a:t>
            </a:r>
            <a:endParaRPr dirty="0"/>
          </a:p>
        </p:txBody>
      </p:sp>
      <p:pic>
        <p:nvPicPr>
          <p:cNvPr id="86" name="Google Shape;86;p1" descr="Logo&#10;&#10;Description automatically generated"/>
          <p:cNvPicPr preferRelativeResize="0"/>
          <p:nvPr/>
        </p:nvPicPr>
        <p:blipFill rotWithShape="1">
          <a:blip r:embed="rId3">
            <a:alphaModFix/>
          </a:blip>
          <a:srcRect/>
          <a:stretch/>
        </p:blipFill>
        <p:spPr>
          <a:xfrm>
            <a:off x="1005470" y="2438399"/>
            <a:ext cx="1204330" cy="1371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graphicFrame>
        <p:nvGraphicFramePr>
          <p:cNvPr id="91" name="Google Shape;91;p2"/>
          <p:cNvGraphicFramePr/>
          <p:nvPr>
            <p:extLst>
              <p:ext uri="{D42A27DB-BD31-4B8C-83A1-F6EECF244321}">
                <p14:modId xmlns:p14="http://schemas.microsoft.com/office/powerpoint/2010/main" val="2756721296"/>
              </p:ext>
            </p:extLst>
          </p:nvPr>
        </p:nvGraphicFramePr>
        <p:xfrm>
          <a:off x="0" y="0"/>
          <a:ext cx="11938000" cy="6799600"/>
        </p:xfrm>
        <a:graphic>
          <a:graphicData uri="http://schemas.openxmlformats.org/drawingml/2006/table">
            <a:tbl>
              <a:tblPr firstRow="1" bandRow="1">
                <a:noFill/>
                <a:tableStyleId>{5FBF3D35-4DD2-4DEE-A10B-C4C32E77BB3C}</a:tableStyleId>
              </a:tblPr>
              <a:tblGrid>
                <a:gridCol w="2387600">
                  <a:extLst>
                    <a:ext uri="{9D8B030D-6E8A-4147-A177-3AD203B41FA5}">
                      <a16:colId xmlns:a16="http://schemas.microsoft.com/office/drawing/2014/main" val="20000"/>
                    </a:ext>
                  </a:extLst>
                </a:gridCol>
                <a:gridCol w="2387600">
                  <a:extLst>
                    <a:ext uri="{9D8B030D-6E8A-4147-A177-3AD203B41FA5}">
                      <a16:colId xmlns:a16="http://schemas.microsoft.com/office/drawing/2014/main" val="20001"/>
                    </a:ext>
                  </a:extLst>
                </a:gridCol>
                <a:gridCol w="2387600">
                  <a:extLst>
                    <a:ext uri="{9D8B030D-6E8A-4147-A177-3AD203B41FA5}">
                      <a16:colId xmlns:a16="http://schemas.microsoft.com/office/drawing/2014/main" val="20002"/>
                    </a:ext>
                  </a:extLst>
                </a:gridCol>
                <a:gridCol w="2387600">
                  <a:extLst>
                    <a:ext uri="{9D8B030D-6E8A-4147-A177-3AD203B41FA5}">
                      <a16:colId xmlns:a16="http://schemas.microsoft.com/office/drawing/2014/main" val="20003"/>
                    </a:ext>
                  </a:extLst>
                </a:gridCol>
                <a:gridCol w="2387600">
                  <a:extLst>
                    <a:ext uri="{9D8B030D-6E8A-4147-A177-3AD203B41FA5}">
                      <a16:colId xmlns:a16="http://schemas.microsoft.com/office/drawing/2014/main" val="20004"/>
                    </a:ext>
                  </a:extLst>
                </a:gridCol>
              </a:tblGrid>
              <a:tr h="300225">
                <a:tc>
                  <a:txBody>
                    <a:bodyPr/>
                    <a:lstStyle/>
                    <a:p>
                      <a:pPr marL="0" marR="0" lvl="0" indent="0" algn="l" rtl="0">
                        <a:spcBef>
                          <a:spcPts val="0"/>
                        </a:spcBef>
                        <a:spcAft>
                          <a:spcPts val="0"/>
                        </a:spcAft>
                        <a:buNone/>
                      </a:pPr>
                      <a:endParaRPr sz="12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250"/>
                        <a:t>TUFFS</a:t>
                      </a:r>
                      <a:endParaRPr sz="12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250"/>
                        <a:t>WHITE</a:t>
                      </a:r>
                      <a:endParaRPr sz="12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250"/>
                        <a:t>BLACK</a:t>
                      </a:r>
                      <a:endParaRPr sz="12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250"/>
                        <a:t>RED</a:t>
                      </a:r>
                      <a:endParaRPr sz="12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extLst>
                  <a:ext uri="{0D108BD9-81ED-4DB2-BD59-A6C34878D82A}">
                    <a16:rowId xmlns:a16="http://schemas.microsoft.com/office/drawing/2014/main" val="10000"/>
                  </a:ext>
                </a:extLst>
              </a:tr>
              <a:tr h="330950">
                <a:tc>
                  <a:txBody>
                    <a:bodyPr/>
                    <a:lstStyle/>
                    <a:p>
                      <a:pPr marL="0" marR="0" lvl="0" indent="0" algn="l" rtl="0">
                        <a:spcBef>
                          <a:spcPts val="0"/>
                        </a:spcBef>
                        <a:spcAft>
                          <a:spcPts val="0"/>
                        </a:spcAft>
                        <a:buNone/>
                      </a:pPr>
                      <a:r>
                        <a:rPr lang="en-US" sz="1250" b="1" dirty="0">
                          <a:solidFill>
                            <a:schemeClr val="lt1"/>
                          </a:solidFill>
                        </a:rPr>
                        <a:t>FIELD LENGTH</a:t>
                      </a:r>
                      <a:endParaRPr sz="12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a:txBody>
                    <a:bodyPr/>
                    <a:lstStyle/>
                    <a:p>
                      <a:pPr marL="0" marR="0" lvl="0" indent="0" algn="ctr" rtl="0">
                        <a:spcBef>
                          <a:spcPts val="0"/>
                        </a:spcBef>
                        <a:spcAft>
                          <a:spcPts val="0"/>
                        </a:spcAft>
                        <a:buNone/>
                      </a:pPr>
                      <a:r>
                        <a:rPr lang="en-US" sz="1250"/>
                        <a:t>40 yards</a:t>
                      </a:r>
                      <a:endParaRPr sz="12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gridSpan="3">
                  <a:txBody>
                    <a:bodyPr/>
                    <a:lstStyle/>
                    <a:p>
                      <a:pPr marL="0" marR="0" lvl="0" indent="0" algn="ctr" rtl="0">
                        <a:spcBef>
                          <a:spcPts val="0"/>
                        </a:spcBef>
                        <a:spcAft>
                          <a:spcPts val="0"/>
                        </a:spcAft>
                        <a:buNone/>
                      </a:pPr>
                      <a:r>
                        <a:rPr lang="en-US" sz="1250"/>
                        <a:t>80 yards</a:t>
                      </a:r>
                      <a:endParaRPr sz="12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040125">
                <a:tc>
                  <a:txBody>
                    <a:bodyPr/>
                    <a:lstStyle/>
                    <a:p>
                      <a:pPr marL="0" marR="0" lvl="0" indent="0" algn="l" rtl="0">
                        <a:spcBef>
                          <a:spcPts val="0"/>
                        </a:spcBef>
                        <a:spcAft>
                          <a:spcPts val="0"/>
                        </a:spcAft>
                        <a:buNone/>
                      </a:pPr>
                      <a:r>
                        <a:rPr lang="en-US" sz="1250" b="1" dirty="0">
                          <a:solidFill>
                            <a:schemeClr val="lt1"/>
                          </a:solidFill>
                        </a:rPr>
                        <a:t>FIELD LENGTH DETAILS</a:t>
                      </a:r>
                      <a:endParaRPr sz="12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a:txBody>
                    <a:bodyPr/>
                    <a:lstStyle/>
                    <a:p>
                      <a:pPr marL="137160" marR="0" lvl="0" indent="-137160" algn="l" rtl="0">
                        <a:spcBef>
                          <a:spcPts val="0"/>
                        </a:spcBef>
                        <a:spcAft>
                          <a:spcPts val="0"/>
                        </a:spcAft>
                        <a:buClr>
                          <a:schemeClr val="dk1"/>
                        </a:buClr>
                        <a:buSzPts val="1400"/>
                        <a:buFont typeface="Arial"/>
                        <a:buChar char="•"/>
                      </a:pPr>
                      <a:r>
                        <a:rPr lang="en-US" sz="1250" dirty="0"/>
                        <a:t>Standard field width</a:t>
                      </a:r>
                      <a:endParaRPr sz="1250" dirty="0"/>
                    </a:p>
                    <a:p>
                      <a:pPr marL="137160" marR="0" lvl="0" indent="-137160" algn="l" rtl="0">
                        <a:spcBef>
                          <a:spcPts val="0"/>
                        </a:spcBef>
                        <a:spcAft>
                          <a:spcPts val="0"/>
                        </a:spcAft>
                        <a:buClr>
                          <a:schemeClr val="dk1"/>
                        </a:buClr>
                        <a:buSzPts val="1400"/>
                        <a:buFont typeface="Arial"/>
                        <a:buChar char="•"/>
                      </a:pPr>
                      <a:r>
                        <a:rPr lang="en-US" sz="1250" dirty="0"/>
                        <a:t>Offense always starts on the 40- yard line going toward the end zone</a:t>
                      </a:r>
                      <a:endParaRPr sz="12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gridSpan="3">
                  <a:txBody>
                    <a:bodyPr/>
                    <a:lstStyle/>
                    <a:p>
                      <a:pPr marL="2571750" marR="0" lvl="5" indent="-137160" algn="just" rtl="0">
                        <a:lnSpc>
                          <a:spcPct val="100000"/>
                        </a:lnSpc>
                        <a:spcBef>
                          <a:spcPts val="0"/>
                        </a:spcBef>
                        <a:spcAft>
                          <a:spcPts val="0"/>
                        </a:spcAft>
                        <a:buClr>
                          <a:schemeClr val="dk1"/>
                        </a:buClr>
                        <a:buSzPts val="1400"/>
                        <a:buFont typeface="Arial"/>
                        <a:buChar char="•"/>
                      </a:pPr>
                      <a:r>
                        <a:rPr lang="en-US" sz="1250" u="none" strike="noStrike" cap="none" dirty="0"/>
                        <a:t>Standard field width</a:t>
                      </a:r>
                      <a:endParaRPr sz="1250" dirty="0"/>
                    </a:p>
                    <a:p>
                      <a:pPr marL="2571750" marR="0" lvl="5" indent="-137160" algn="just" rtl="0">
                        <a:lnSpc>
                          <a:spcPct val="100000"/>
                        </a:lnSpc>
                        <a:spcBef>
                          <a:spcPts val="0"/>
                        </a:spcBef>
                        <a:spcAft>
                          <a:spcPts val="0"/>
                        </a:spcAft>
                        <a:buClr>
                          <a:schemeClr val="dk1"/>
                        </a:buClr>
                        <a:buSzPts val="1400"/>
                        <a:buFont typeface="Arial"/>
                        <a:buChar char="•"/>
                      </a:pPr>
                      <a:r>
                        <a:rPr lang="en-US" sz="1250" u="none" strike="noStrike" cap="none" dirty="0"/>
                        <a:t>Two 10-yard end zones</a:t>
                      </a:r>
                      <a:endParaRPr sz="1250" dirty="0"/>
                    </a:p>
                    <a:p>
                      <a:pPr marL="2286000" marR="0" lvl="5" indent="0" algn="just" rtl="0">
                        <a:spcBef>
                          <a:spcPts val="0"/>
                        </a:spcBef>
                        <a:spcAft>
                          <a:spcPts val="0"/>
                        </a:spcAft>
                        <a:buNone/>
                      </a:pPr>
                      <a:endParaRPr sz="1250" u="none" strike="noStrike" cap="none"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040125">
                <a:tc rowSpan="2">
                  <a:txBody>
                    <a:bodyPr/>
                    <a:lstStyle/>
                    <a:p>
                      <a:pPr marL="0" marR="0" lvl="0" indent="0" algn="l" rtl="0">
                        <a:spcBef>
                          <a:spcPts val="0"/>
                        </a:spcBef>
                        <a:spcAft>
                          <a:spcPts val="0"/>
                        </a:spcAft>
                        <a:buNone/>
                      </a:pPr>
                      <a:r>
                        <a:rPr lang="en-US" sz="1250" b="1" dirty="0">
                          <a:solidFill>
                            <a:schemeClr val="lt1"/>
                          </a:solidFill>
                        </a:rPr>
                        <a:t>PLAYERS ON FIELD</a:t>
                      </a:r>
                      <a:endParaRPr sz="12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chemeClr val="dk1"/>
                    </a:solidFill>
                  </a:tcPr>
                </a:tc>
                <a:tc>
                  <a:txBody>
                    <a:bodyPr/>
                    <a:lstStyle/>
                    <a:p>
                      <a:pPr marL="137160" marR="0" lvl="0" indent="-137160" algn="l" rtl="0">
                        <a:spcBef>
                          <a:spcPts val="0"/>
                        </a:spcBef>
                        <a:spcAft>
                          <a:spcPts val="0"/>
                        </a:spcAft>
                        <a:buClr>
                          <a:schemeClr val="dk1"/>
                        </a:buClr>
                        <a:buSzPts val="1400"/>
                        <a:buFont typeface="Arial"/>
                        <a:buChar char="•"/>
                      </a:pPr>
                      <a:r>
                        <a:rPr lang="en-US" sz="1250" dirty="0"/>
                        <a:t>7 players on the field</a:t>
                      </a:r>
                      <a:endParaRPr sz="1250" dirty="0"/>
                    </a:p>
                    <a:p>
                      <a:pPr marL="137160" marR="0" lvl="0" indent="-137160" algn="l" rtl="0">
                        <a:spcBef>
                          <a:spcPts val="0"/>
                        </a:spcBef>
                        <a:spcAft>
                          <a:spcPts val="0"/>
                        </a:spcAft>
                        <a:buClr>
                          <a:schemeClr val="dk1"/>
                        </a:buClr>
                        <a:buSzPts val="1400"/>
                        <a:buFont typeface="Arial"/>
                        <a:buChar char="•"/>
                      </a:pPr>
                      <a:r>
                        <a:rPr lang="en-US" sz="1250" dirty="0"/>
                        <a:t>4 on line;  3 in backfield</a:t>
                      </a:r>
                      <a:endParaRPr sz="1250" dirty="0"/>
                    </a:p>
                    <a:p>
                      <a:pPr marL="137160" marR="0" lvl="0" indent="-137160" algn="l" rtl="0">
                        <a:spcBef>
                          <a:spcPts val="0"/>
                        </a:spcBef>
                        <a:spcAft>
                          <a:spcPts val="0"/>
                        </a:spcAft>
                        <a:buClr>
                          <a:schemeClr val="dk1"/>
                        </a:buClr>
                        <a:buSzPts val="1400"/>
                        <a:buFont typeface="Arial"/>
                        <a:buChar char="•"/>
                      </a:pPr>
                      <a:r>
                        <a:rPr lang="en-US" sz="1250" dirty="0"/>
                        <a:t>No center</a:t>
                      </a:r>
                      <a:endParaRPr sz="1250" dirty="0"/>
                    </a:p>
                    <a:p>
                      <a:pPr marL="137160" marR="0" lvl="0" indent="-137160" algn="l" rtl="0">
                        <a:spcBef>
                          <a:spcPts val="0"/>
                        </a:spcBef>
                        <a:spcAft>
                          <a:spcPts val="0"/>
                        </a:spcAft>
                        <a:buClr>
                          <a:schemeClr val="dk1"/>
                        </a:buClr>
                        <a:buSzPts val="1400"/>
                        <a:buFont typeface="Arial"/>
                        <a:buChar char="•"/>
                      </a:pPr>
                      <a:r>
                        <a:rPr lang="en-US" sz="1250" dirty="0"/>
                        <a:t>QB starts 3 yards back</a:t>
                      </a:r>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gridSpan="3">
                  <a:txBody>
                    <a:bodyPr/>
                    <a:lstStyle/>
                    <a:p>
                      <a:pPr marL="137160" marR="0" lvl="0" indent="-137160" algn="l" rtl="0">
                        <a:spcBef>
                          <a:spcPts val="0"/>
                        </a:spcBef>
                        <a:spcAft>
                          <a:spcPts val="0"/>
                        </a:spcAft>
                        <a:buClr>
                          <a:schemeClr val="dk1"/>
                        </a:buClr>
                        <a:buSzPts val="1400"/>
                        <a:buFont typeface="Arial"/>
                        <a:buChar char="•"/>
                      </a:pPr>
                      <a:r>
                        <a:rPr lang="en-US" sz="1250"/>
                        <a:t>8, 9, 10, or 11 on the field as defined by division</a:t>
                      </a:r>
                      <a:endParaRPr sz="1250"/>
                    </a:p>
                    <a:p>
                      <a:pPr marL="137160" marR="0" lvl="0" indent="-137160" algn="l" rtl="0">
                        <a:spcBef>
                          <a:spcPts val="0"/>
                        </a:spcBef>
                        <a:spcAft>
                          <a:spcPts val="0"/>
                        </a:spcAft>
                        <a:buClr>
                          <a:schemeClr val="dk1"/>
                        </a:buClr>
                        <a:buSzPts val="1400"/>
                        <a:buFont typeface="Arial"/>
                        <a:buChar char="•"/>
                      </a:pPr>
                      <a:r>
                        <a:rPr lang="en-US" sz="1250"/>
                        <a:t>8 player lineup – tackle/end </a:t>
                      </a:r>
                      <a:r>
                        <a:rPr lang="en-US" sz="1250" b="1"/>
                        <a:t>CAN</a:t>
                      </a:r>
                      <a:r>
                        <a:rPr lang="en-US" sz="1250"/>
                        <a:t> receive a forward pass, handoff, pitch or lateral</a:t>
                      </a:r>
                      <a:endParaRPr sz="1250"/>
                    </a:p>
                    <a:p>
                      <a:pPr marL="137160" marR="0" lvl="0" indent="-137160" algn="l" rtl="0">
                        <a:spcBef>
                          <a:spcPts val="0"/>
                        </a:spcBef>
                        <a:spcAft>
                          <a:spcPts val="0"/>
                        </a:spcAft>
                        <a:buClr>
                          <a:schemeClr val="dk1"/>
                        </a:buClr>
                        <a:buSzPts val="1400"/>
                        <a:buFont typeface="Arial"/>
                        <a:buChar char="•"/>
                      </a:pPr>
                      <a:r>
                        <a:rPr lang="en-US" sz="1250"/>
                        <a:t>9 player lineup – tackle/end </a:t>
                      </a:r>
                      <a:r>
                        <a:rPr lang="en-US" sz="1250" b="1"/>
                        <a:t>CAN</a:t>
                      </a:r>
                      <a:r>
                        <a:rPr lang="en-US" sz="1250"/>
                        <a:t> receive a forward pass, but are </a:t>
                      </a:r>
                      <a:r>
                        <a:rPr lang="en-US" sz="1250" b="1"/>
                        <a:t>NOT</a:t>
                      </a:r>
                      <a:r>
                        <a:rPr lang="en-US" sz="1250"/>
                        <a:t> eligible for handoff, pitch nor lateral</a:t>
                      </a:r>
                      <a:endParaRPr sz="1250"/>
                    </a:p>
                    <a:p>
                      <a:pPr marL="137160" marR="0" lvl="0" indent="-137160" algn="l" rtl="0">
                        <a:lnSpc>
                          <a:spcPct val="100000"/>
                        </a:lnSpc>
                        <a:spcBef>
                          <a:spcPts val="0"/>
                        </a:spcBef>
                        <a:spcAft>
                          <a:spcPts val="0"/>
                        </a:spcAft>
                        <a:buClr>
                          <a:schemeClr val="dk1"/>
                        </a:buClr>
                        <a:buSzPts val="1400"/>
                        <a:buFont typeface="Arial"/>
                        <a:buChar char="•"/>
                      </a:pPr>
                      <a:r>
                        <a:rPr lang="en-US" sz="1250"/>
                        <a:t>10 &amp; 11 player lineup – tackle/end is </a:t>
                      </a:r>
                      <a:r>
                        <a:rPr lang="en-US" sz="1250" b="1"/>
                        <a:t>NOT</a:t>
                      </a:r>
                      <a:r>
                        <a:rPr lang="en-US" sz="1250"/>
                        <a:t> eligible to receive the ball.  Receivers </a:t>
                      </a:r>
                      <a:r>
                        <a:rPr lang="en-US" sz="1250" b="1"/>
                        <a:t>CAN</a:t>
                      </a:r>
                      <a:r>
                        <a:rPr lang="en-US" sz="1250"/>
                        <a:t> receive a forward or screen pass, handoff,  pitch or lateral</a:t>
                      </a:r>
                      <a:endParaRPr sz="1250"/>
                    </a:p>
                    <a:p>
                      <a:pPr marL="137160" marR="0" lvl="0" indent="-137160" algn="l" rtl="0">
                        <a:lnSpc>
                          <a:spcPct val="100000"/>
                        </a:lnSpc>
                        <a:spcBef>
                          <a:spcPts val="0"/>
                        </a:spcBef>
                        <a:spcAft>
                          <a:spcPts val="0"/>
                        </a:spcAft>
                        <a:buClr>
                          <a:schemeClr val="dk1"/>
                        </a:buClr>
                        <a:buSzPts val="1400"/>
                        <a:buFont typeface="Arial"/>
                        <a:buChar char="•"/>
                      </a:pPr>
                      <a:r>
                        <a:rPr lang="en-US" sz="1250"/>
                        <a:t>Only one player can be in motion at a time</a:t>
                      </a:r>
                      <a:endParaRPr sz="1250"/>
                    </a:p>
                    <a:p>
                      <a:pPr marL="137160" marR="0" lvl="0" indent="-137160" algn="l" rtl="0">
                        <a:lnSpc>
                          <a:spcPct val="100000"/>
                        </a:lnSpc>
                        <a:spcBef>
                          <a:spcPts val="0"/>
                        </a:spcBef>
                        <a:spcAft>
                          <a:spcPts val="0"/>
                        </a:spcAft>
                        <a:buClr>
                          <a:schemeClr val="dk1"/>
                        </a:buClr>
                        <a:buSzPts val="1400"/>
                        <a:buFont typeface="Arial"/>
                        <a:buChar char="•"/>
                      </a:pPr>
                      <a:r>
                        <a:rPr lang="en-US" sz="1250"/>
                        <a:t>Receivers </a:t>
                      </a:r>
                      <a:r>
                        <a:rPr lang="en-US" sz="1250" b="1"/>
                        <a:t>CANNOT</a:t>
                      </a:r>
                      <a:r>
                        <a:rPr lang="en-US" sz="1250"/>
                        <a:t> be closer than 5 yards from the tackle/end at the time of snap</a:t>
                      </a:r>
                      <a:endParaRPr sz="12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177800">
                <a:tc vMerge="1">
                  <a:txBody>
                    <a:bodyPr/>
                    <a:lstStyle/>
                    <a:p>
                      <a:pPr marL="0" marR="0" lvl="0" indent="0" algn="l" rtl="0">
                        <a:spcBef>
                          <a:spcPts val="0"/>
                        </a:spcBef>
                        <a:spcAft>
                          <a:spcPts val="0"/>
                        </a:spcAft>
                        <a:buNone/>
                      </a:pPr>
                      <a:endParaRPr sz="1400" b="1" dirty="0">
                        <a:solidFill>
                          <a:schemeClr val="lt1"/>
                        </a:solidFill>
                      </a:endParaRPr>
                    </a:p>
                  </a:txBody>
                  <a:tcPr marL="91450" marR="91450" marT="45725" marB="45725">
                    <a:lnL w="19050" cap="flat" cmpd="sng">
                      <a:solidFill>
                        <a:schemeClr val="dk1"/>
                      </a:solidFill>
                      <a:prstDash val="solid"/>
                      <a:round/>
                      <a:headEnd type="none" w="sm" len="sm"/>
                      <a:tailEnd type="none" w="sm" len="sm"/>
                    </a:lnL>
                    <a:lnR w="19050" cap="flat" cmpd="sng" algn="ctr">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chemeClr val="dk1"/>
                    </a:solidFill>
                  </a:tcPr>
                </a:tc>
                <a:tc gridSpan="4">
                  <a:txBody>
                    <a:bodyPr/>
                    <a:lstStyle/>
                    <a:p>
                      <a:pPr marL="137160" marR="0" lvl="0" indent="-137160" algn="l" rtl="0">
                        <a:spcBef>
                          <a:spcPts val="0"/>
                        </a:spcBef>
                        <a:spcAft>
                          <a:spcPts val="0"/>
                        </a:spcAft>
                        <a:buClr>
                          <a:schemeClr val="dk1"/>
                        </a:buClr>
                        <a:buSzPts val="1400"/>
                        <a:buFont typeface="Arial" panose="020B0604020202020204" pitchFamily="34" charset="0"/>
                        <a:buChar char="•"/>
                      </a:pPr>
                      <a:r>
                        <a:rPr lang="en-US" sz="1250" dirty="0"/>
                        <a:t>Once matchups are agreed upon, defensive players on the line of scrimmage shall remain in their positions for the remainder of the half.  Defensive players that are </a:t>
                      </a:r>
                      <a:r>
                        <a:rPr lang="en-US" sz="1250" b="1" u="none" dirty="0"/>
                        <a:t>NOT</a:t>
                      </a:r>
                      <a:r>
                        <a:rPr lang="en-US" sz="1250" dirty="0"/>
                        <a:t> on the line of scrimmage can adjust at will.  That said, the rule requiring coaches to remain silent after tips </a:t>
                      </a:r>
                      <a:r>
                        <a:rPr lang="en-US" sz="1250"/>
                        <a:t>still applies</a:t>
                      </a:r>
                      <a:endParaRPr sz="1250" dirty="0"/>
                    </a:p>
                  </a:txBody>
                  <a:tcPr marL="91450" marR="91450" marT="45725" marB="45725">
                    <a:lnL w="19050" cap="flat" cmpd="sng" algn="ctr">
                      <a:solidFill>
                        <a:schemeClr val="dk1"/>
                      </a:solidFill>
                      <a:prstDash val="solid"/>
                      <a:round/>
                      <a:headEnd type="none" w="sm" len="sm"/>
                      <a:tailEnd type="none" w="sm" len="sm"/>
                    </a:lnL>
                    <a:lnT w="19050" cap="flat" cmpd="sng">
                      <a:solidFill>
                        <a:schemeClr val="dk1"/>
                      </a:solidFill>
                      <a:prstDash val="solid"/>
                      <a:round/>
                      <a:headEnd type="none" w="sm" len="sm"/>
                      <a:tailEnd type="none" w="sm" len="sm"/>
                    </a:lnT>
                    <a:lnB w="19050" cap="flat" cmpd="sng" algn="ctr">
                      <a:solidFill>
                        <a:schemeClr val="dk1"/>
                      </a:solidFill>
                      <a:prstDash val="solid"/>
                      <a:round/>
                      <a:headEnd type="none" w="sm" len="sm"/>
                      <a:tailEnd type="none" w="sm" len="sm"/>
                    </a:lnB>
                  </a:tcPr>
                </a:tc>
                <a:tc hMerge="1">
                  <a:txBody>
                    <a:bodyPr/>
                    <a:lstStyle/>
                    <a:p>
                      <a:endParaRPr lang="en-US"/>
                    </a:p>
                  </a:txBody>
                  <a:tcPr/>
                </a:tc>
                <a:tc hMerge="1">
                  <a:txBody>
                    <a:bodyPr/>
                    <a:lstStyle/>
                    <a:p>
                      <a:pPr marL="0" marR="0" lvl="0" indent="0" algn="ctr" rtl="0">
                        <a:spcBef>
                          <a:spcPts val="0"/>
                        </a:spcBef>
                        <a:spcAft>
                          <a:spcPts val="0"/>
                        </a:spcAft>
                        <a:buNone/>
                      </a:pPr>
                      <a:endParaRPr dirty="0"/>
                    </a:p>
                  </a:txBody>
                  <a:tcPr marL="91450" marR="91450" marT="45725" marB="45725">
                    <a:lnL w="19050" cap="flat" cmpd="sng" algn="ctr">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lgn="ctr">
                      <a:solidFill>
                        <a:schemeClr val="dk1"/>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3023550541"/>
                  </a:ext>
                </a:extLst>
              </a:tr>
              <a:tr h="177800">
                <a:tc>
                  <a:txBody>
                    <a:bodyPr/>
                    <a:lstStyle/>
                    <a:p>
                      <a:pPr marL="0" marR="0" lvl="0" indent="0" algn="l" rtl="0">
                        <a:spcBef>
                          <a:spcPts val="0"/>
                        </a:spcBef>
                        <a:spcAft>
                          <a:spcPts val="0"/>
                        </a:spcAft>
                        <a:buNone/>
                      </a:pPr>
                      <a:r>
                        <a:rPr lang="en-US" sz="1250" b="1" dirty="0">
                          <a:solidFill>
                            <a:schemeClr val="lt1"/>
                          </a:solidFill>
                          <a:latin typeface="Calibri"/>
                          <a:ea typeface="Calibri"/>
                          <a:cs typeface="Calibri"/>
                          <a:sym typeface="Calibri"/>
                        </a:rPr>
                        <a:t>COACHES ON FIELD</a:t>
                      </a:r>
                      <a:endParaRPr sz="1250" b="1" dirty="0">
                        <a:solidFill>
                          <a:schemeClr val="lt1"/>
                        </a:solidFill>
                      </a:endParaRPr>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2">
                  <a:txBody>
                    <a:bodyPr/>
                    <a:lstStyle/>
                    <a:p>
                      <a:pPr marL="0" marR="0" lvl="0" indent="0" algn="ctr" rtl="0">
                        <a:spcBef>
                          <a:spcPts val="0"/>
                        </a:spcBef>
                        <a:spcAft>
                          <a:spcPts val="0"/>
                        </a:spcAft>
                        <a:buClr>
                          <a:schemeClr val="dk1"/>
                        </a:buClr>
                        <a:buSzPts val="1400"/>
                        <a:buFont typeface="Arial"/>
                        <a:buNone/>
                      </a:pPr>
                      <a:r>
                        <a:rPr lang="en-US" sz="1250" dirty="0"/>
                        <a:t>2 Coaches</a:t>
                      </a:r>
                      <a:endParaRPr sz="12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marR="0" lvl="0" indent="0" algn="ctr" rtl="0">
                        <a:spcBef>
                          <a:spcPts val="0"/>
                        </a:spcBef>
                        <a:spcAft>
                          <a:spcPts val="0"/>
                        </a:spcAft>
                        <a:buNone/>
                      </a:pPr>
                      <a:r>
                        <a:rPr lang="en-US" sz="1250"/>
                        <a:t>1 Coach</a:t>
                      </a:r>
                      <a:endParaRPr sz="12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4"/>
                  </a:ext>
                </a:extLst>
              </a:tr>
              <a:tr h="1040125">
                <a:tc>
                  <a:txBody>
                    <a:bodyPr/>
                    <a:lstStyle/>
                    <a:p>
                      <a:pPr marL="0" marR="0" lvl="0" indent="0" algn="l" rtl="0">
                        <a:spcBef>
                          <a:spcPts val="0"/>
                        </a:spcBef>
                        <a:spcAft>
                          <a:spcPts val="0"/>
                        </a:spcAft>
                        <a:buNone/>
                      </a:pPr>
                      <a:r>
                        <a:rPr lang="en-US" sz="1250" b="1" dirty="0">
                          <a:solidFill>
                            <a:schemeClr val="lt1"/>
                          </a:solidFill>
                        </a:rPr>
                        <a:t>COACHING DETAILS</a:t>
                      </a:r>
                      <a:endParaRPr sz="12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4">
                  <a:txBody>
                    <a:bodyPr/>
                    <a:lstStyle/>
                    <a:p>
                      <a:pPr marL="137160" marR="0" lvl="0" indent="-137160" algn="l" rtl="0">
                        <a:spcBef>
                          <a:spcPts val="0"/>
                        </a:spcBef>
                        <a:spcAft>
                          <a:spcPts val="0"/>
                        </a:spcAft>
                        <a:buClr>
                          <a:schemeClr val="dk1"/>
                        </a:buClr>
                        <a:buSzPts val="1400"/>
                        <a:buFont typeface="Arial"/>
                        <a:buChar char="•"/>
                      </a:pPr>
                      <a:r>
                        <a:rPr lang="en-US" sz="1250" dirty="0">
                          <a:solidFill>
                            <a:schemeClr val="dk1"/>
                          </a:solidFill>
                          <a:latin typeface="Calibri"/>
                          <a:ea typeface="Calibri"/>
                          <a:cs typeface="Calibri"/>
                          <a:sym typeface="Calibri"/>
                        </a:rPr>
                        <a:t>Coaches on the field may instruct players only </a:t>
                      </a:r>
                      <a:r>
                        <a:rPr lang="en-US" sz="1250" b="1" u="none" dirty="0">
                          <a:solidFill>
                            <a:schemeClr val="dk1"/>
                          </a:solidFill>
                          <a:latin typeface="Calibri"/>
                          <a:ea typeface="Calibri"/>
                          <a:cs typeface="Calibri"/>
                          <a:sym typeface="Calibri"/>
                        </a:rPr>
                        <a:t>BETWEEN</a:t>
                      </a:r>
                      <a:r>
                        <a:rPr lang="en-US" sz="1250" dirty="0">
                          <a:solidFill>
                            <a:schemeClr val="dk1"/>
                          </a:solidFill>
                          <a:latin typeface="Calibri"/>
                          <a:ea typeface="Calibri"/>
                          <a:cs typeface="Calibri"/>
                          <a:sym typeface="Calibri"/>
                        </a:rPr>
                        <a:t> plays</a:t>
                      </a:r>
                      <a:endParaRPr sz="1250" dirty="0"/>
                    </a:p>
                    <a:p>
                      <a:pPr marL="137160" marR="0" lvl="0" indent="-137160" algn="l" rtl="0">
                        <a:spcBef>
                          <a:spcPts val="0"/>
                        </a:spcBef>
                        <a:spcAft>
                          <a:spcPts val="0"/>
                        </a:spcAft>
                        <a:buClr>
                          <a:schemeClr val="dk1"/>
                        </a:buClr>
                        <a:buSzPts val="1400"/>
                        <a:buFont typeface="Arial"/>
                        <a:buChar char="•"/>
                      </a:pPr>
                      <a:r>
                        <a:rPr lang="en-US" sz="1250" dirty="0">
                          <a:solidFill>
                            <a:schemeClr val="dk1"/>
                          </a:solidFill>
                          <a:latin typeface="Calibri"/>
                          <a:ea typeface="Calibri"/>
                          <a:cs typeface="Calibri"/>
                          <a:sym typeface="Calibri"/>
                        </a:rPr>
                        <a:t>Once “</a:t>
                      </a:r>
                      <a:r>
                        <a:rPr lang="en-US" sz="1250" u="none" dirty="0">
                          <a:solidFill>
                            <a:schemeClr val="dk1"/>
                          </a:solidFill>
                          <a:latin typeface="Calibri"/>
                          <a:ea typeface="Calibri"/>
                          <a:cs typeface="Calibri"/>
                          <a:sym typeface="Calibri"/>
                        </a:rPr>
                        <a:t>Tips</a:t>
                      </a:r>
                      <a:r>
                        <a:rPr lang="en-US" sz="1250" dirty="0">
                          <a:solidFill>
                            <a:schemeClr val="dk1"/>
                          </a:solidFill>
                          <a:latin typeface="Calibri"/>
                          <a:ea typeface="Calibri"/>
                          <a:cs typeface="Calibri"/>
                          <a:sym typeface="Calibri"/>
                        </a:rPr>
                        <a:t>”</a:t>
                      </a:r>
                      <a:r>
                        <a:rPr lang="en-US" sz="1250" u="none" dirty="0">
                          <a:solidFill>
                            <a:schemeClr val="dk1"/>
                          </a:solidFill>
                          <a:latin typeface="Calibri"/>
                          <a:ea typeface="Calibri"/>
                          <a:cs typeface="Calibri"/>
                          <a:sym typeface="Calibri"/>
                        </a:rPr>
                        <a:t> is announced</a:t>
                      </a:r>
                      <a:r>
                        <a:rPr lang="en-US" sz="1250" dirty="0">
                          <a:solidFill>
                            <a:schemeClr val="dk1"/>
                          </a:solidFill>
                          <a:latin typeface="Calibri"/>
                          <a:ea typeface="Calibri"/>
                          <a:cs typeface="Calibri"/>
                          <a:sym typeface="Calibri"/>
                        </a:rPr>
                        <a:t>, coaches and parents on </a:t>
                      </a:r>
                      <a:r>
                        <a:rPr lang="en-US" sz="1250" b="1" dirty="0">
                          <a:solidFill>
                            <a:schemeClr val="dk1"/>
                          </a:solidFill>
                          <a:latin typeface="Calibri"/>
                          <a:ea typeface="Calibri"/>
                          <a:cs typeface="Calibri"/>
                          <a:sym typeface="Calibri"/>
                        </a:rPr>
                        <a:t>AND</a:t>
                      </a:r>
                      <a:r>
                        <a:rPr lang="en-US" sz="1250" dirty="0">
                          <a:solidFill>
                            <a:schemeClr val="dk1"/>
                          </a:solidFill>
                          <a:latin typeface="Calibri"/>
                          <a:ea typeface="Calibri"/>
                          <a:cs typeface="Calibri"/>
                          <a:sym typeface="Calibri"/>
                        </a:rPr>
                        <a:t> off the field</a:t>
                      </a:r>
                      <a:r>
                        <a:rPr lang="en-US" sz="1250" b="0" dirty="0">
                          <a:solidFill>
                            <a:schemeClr val="dk1"/>
                          </a:solidFill>
                          <a:latin typeface="Calibri"/>
                          <a:ea typeface="Calibri"/>
                          <a:cs typeface="Calibri"/>
                          <a:sym typeface="Calibri"/>
                        </a:rPr>
                        <a:t> must </a:t>
                      </a:r>
                      <a:r>
                        <a:rPr lang="en-US" sz="1250" dirty="0">
                          <a:solidFill>
                            <a:schemeClr val="dk1"/>
                          </a:solidFill>
                          <a:latin typeface="Calibri"/>
                          <a:ea typeface="Calibri"/>
                          <a:cs typeface="Calibri"/>
                          <a:sym typeface="Calibri"/>
                        </a:rPr>
                        <a:t>remain silent and allow players to adjust without additional instruction</a:t>
                      </a:r>
                      <a:endParaRPr sz="1250" dirty="0"/>
                    </a:p>
                    <a:p>
                      <a:pPr marL="137160" marR="0" lvl="0" indent="-137160" algn="l" rtl="0">
                        <a:lnSpc>
                          <a:spcPct val="100000"/>
                        </a:lnSpc>
                        <a:spcBef>
                          <a:spcPts val="0"/>
                        </a:spcBef>
                        <a:spcAft>
                          <a:spcPts val="0"/>
                        </a:spcAft>
                        <a:buClr>
                          <a:schemeClr val="dk1"/>
                        </a:buClr>
                        <a:buSzPts val="1400"/>
                        <a:buFont typeface="Arial"/>
                        <a:buChar char="•"/>
                      </a:pPr>
                      <a:r>
                        <a:rPr lang="en-US" sz="1250" u="none" dirty="0">
                          <a:solidFill>
                            <a:schemeClr val="dk1"/>
                          </a:solidFill>
                          <a:latin typeface="Calibri"/>
                          <a:ea typeface="Calibri"/>
                          <a:cs typeface="Calibri"/>
                          <a:sym typeface="Calibri"/>
                        </a:rPr>
                        <a:t>The “Tips” announcement applies to both huddle and no-huddle</a:t>
                      </a:r>
                      <a:endParaRPr sz="1250" dirty="0">
                        <a:solidFill>
                          <a:schemeClr val="dk1"/>
                        </a:solidFill>
                        <a:latin typeface="Calibri"/>
                        <a:ea typeface="Calibri"/>
                        <a:cs typeface="Calibri"/>
                        <a:sym typeface="Calibri"/>
                      </a:endParaRPr>
                    </a:p>
                    <a:p>
                      <a:pPr marL="137160" marR="0" lvl="0" indent="-137160" algn="l" rtl="0">
                        <a:spcBef>
                          <a:spcPts val="0"/>
                        </a:spcBef>
                        <a:spcAft>
                          <a:spcPts val="0"/>
                        </a:spcAft>
                        <a:buClr>
                          <a:schemeClr val="dk1"/>
                        </a:buClr>
                        <a:buSzPts val="1400"/>
                        <a:buFont typeface="Arial"/>
                        <a:buChar char="•"/>
                      </a:pPr>
                      <a:r>
                        <a:rPr lang="en-US" sz="1250" dirty="0">
                          <a:solidFill>
                            <a:schemeClr val="dk1"/>
                          </a:solidFill>
                          <a:latin typeface="Calibri"/>
                          <a:ea typeface="Calibri"/>
                          <a:cs typeface="Calibri"/>
                          <a:sym typeface="Calibri"/>
                        </a:rPr>
                        <a:t>The first violation of this rule will result in a warning.  Further violations shall result in an unsportsmanlike conduct penalty</a:t>
                      </a:r>
                      <a:endParaRPr sz="1250" dirty="0"/>
                    </a:p>
                    <a:p>
                      <a:pPr marL="137160" marR="0" lvl="0" indent="-137160" algn="l" rtl="0">
                        <a:spcBef>
                          <a:spcPts val="0"/>
                        </a:spcBef>
                        <a:spcAft>
                          <a:spcPts val="0"/>
                        </a:spcAft>
                        <a:buClr>
                          <a:schemeClr val="dk1"/>
                        </a:buClr>
                        <a:buSzPts val="1400"/>
                        <a:buFont typeface="Arial"/>
                        <a:buChar char="•"/>
                      </a:pPr>
                      <a:r>
                        <a:rPr lang="en-US" sz="1250" dirty="0">
                          <a:solidFill>
                            <a:schemeClr val="dk1"/>
                          </a:solidFill>
                          <a:latin typeface="Calibri"/>
                          <a:ea typeface="Calibri"/>
                          <a:cs typeface="Calibri"/>
                          <a:sym typeface="Calibri"/>
                        </a:rPr>
                        <a:t>Comments or suggestions that offer a competitive advantage shall be subject to this rule</a:t>
                      </a:r>
                      <a:endParaRPr sz="1250" dirty="0"/>
                    </a:p>
                    <a:p>
                      <a:pPr marL="137160" marR="0" lvl="0" indent="-137160" algn="l" rtl="0">
                        <a:spcBef>
                          <a:spcPts val="0"/>
                        </a:spcBef>
                        <a:spcAft>
                          <a:spcPts val="0"/>
                        </a:spcAft>
                        <a:buClr>
                          <a:schemeClr val="dk1"/>
                        </a:buClr>
                        <a:buSzPts val="1400"/>
                        <a:buFont typeface="Arial"/>
                        <a:buChar char="•"/>
                      </a:pPr>
                      <a:r>
                        <a:rPr lang="en-US" sz="1250" dirty="0">
                          <a:solidFill>
                            <a:schemeClr val="dk1"/>
                          </a:solidFill>
                          <a:latin typeface="Calibri"/>
                          <a:ea typeface="Calibri"/>
                          <a:cs typeface="Calibri"/>
                          <a:sym typeface="Calibri"/>
                        </a:rPr>
                        <a:t>Comments or suggestions that will </a:t>
                      </a:r>
                      <a:r>
                        <a:rPr lang="en-US" sz="1250" b="1" dirty="0">
                          <a:solidFill>
                            <a:schemeClr val="dk1"/>
                          </a:solidFill>
                          <a:latin typeface="Calibri"/>
                          <a:ea typeface="Calibri"/>
                          <a:cs typeface="Calibri"/>
                          <a:sym typeface="Calibri"/>
                        </a:rPr>
                        <a:t>NOT</a:t>
                      </a:r>
                      <a:r>
                        <a:rPr lang="en-US" sz="1250" dirty="0">
                          <a:solidFill>
                            <a:schemeClr val="dk1"/>
                          </a:solidFill>
                          <a:latin typeface="Calibri"/>
                          <a:ea typeface="Calibri"/>
                          <a:cs typeface="Calibri"/>
                          <a:sym typeface="Calibri"/>
                        </a:rPr>
                        <a:t> be penalized:</a:t>
                      </a:r>
                      <a:endParaRPr sz="1250" dirty="0"/>
                    </a:p>
                    <a:p>
                      <a:pPr marL="594360" marR="0" lvl="2" indent="-137159" algn="l" rtl="0">
                        <a:spcBef>
                          <a:spcPts val="0"/>
                        </a:spcBef>
                        <a:spcAft>
                          <a:spcPts val="0"/>
                        </a:spcAft>
                        <a:buClr>
                          <a:schemeClr val="dk1"/>
                        </a:buClr>
                        <a:buSzPts val="1400"/>
                        <a:buFont typeface="Arial"/>
                        <a:buChar char="•"/>
                      </a:pPr>
                      <a:r>
                        <a:rPr lang="en-US" sz="1250" u="none" strike="noStrike" cap="none" dirty="0">
                          <a:solidFill>
                            <a:schemeClr val="dk1"/>
                          </a:solidFill>
                          <a:latin typeface="Calibri"/>
                          <a:ea typeface="Calibri"/>
                          <a:cs typeface="Calibri"/>
                          <a:sym typeface="Calibri"/>
                        </a:rPr>
                        <a:t>Instruction ensuring the safety of the players is always appropriate</a:t>
                      </a:r>
                      <a:endParaRPr sz="1250" dirty="0"/>
                    </a:p>
                    <a:p>
                      <a:pPr marL="594360" marR="0" lvl="2" indent="-137159" algn="l" rtl="0">
                        <a:lnSpc>
                          <a:spcPct val="100000"/>
                        </a:lnSpc>
                        <a:spcBef>
                          <a:spcPts val="0"/>
                        </a:spcBef>
                        <a:spcAft>
                          <a:spcPts val="0"/>
                        </a:spcAft>
                        <a:buClr>
                          <a:schemeClr val="dk1"/>
                        </a:buClr>
                        <a:buSzPts val="1400"/>
                        <a:buFont typeface="Arial"/>
                        <a:buChar char="•"/>
                      </a:pPr>
                      <a:r>
                        <a:rPr lang="en-US" sz="1250" u="none" strike="noStrike" cap="none" dirty="0">
                          <a:solidFill>
                            <a:schemeClr val="dk1"/>
                          </a:solidFill>
                          <a:latin typeface="Calibri"/>
                          <a:ea typeface="Calibri"/>
                          <a:cs typeface="Calibri"/>
                          <a:sym typeface="Calibri"/>
                        </a:rPr>
                        <a:t>Cheering for all players is encouraged</a:t>
                      </a:r>
                      <a:endParaRPr sz="1250" dirty="0"/>
                    </a:p>
                    <a:p>
                      <a:pPr marL="0" marR="0" lvl="1" indent="0" algn="l" rtl="0">
                        <a:lnSpc>
                          <a:spcPct val="100000"/>
                        </a:lnSpc>
                        <a:spcBef>
                          <a:spcPts val="0"/>
                        </a:spcBef>
                        <a:spcAft>
                          <a:spcPts val="0"/>
                        </a:spcAft>
                        <a:buClr>
                          <a:schemeClr val="dk1"/>
                        </a:buClr>
                        <a:buSzPts val="1400"/>
                        <a:buFont typeface="Arial"/>
                        <a:buNone/>
                      </a:pPr>
                      <a:endParaRPr sz="1250" u="none" strike="noStrike" cap="none" dirty="0">
                        <a:solidFill>
                          <a:schemeClr val="dk1"/>
                        </a:solidFill>
                        <a:latin typeface="Calibri"/>
                        <a:ea typeface="Calibri"/>
                        <a:cs typeface="Calibri"/>
                        <a:sym typeface="Calibri"/>
                      </a:endParaRPr>
                    </a:p>
                    <a:p>
                      <a:pPr marL="0" marR="0" lvl="1" indent="0" algn="l" rtl="0">
                        <a:lnSpc>
                          <a:spcPct val="100000"/>
                        </a:lnSpc>
                        <a:spcBef>
                          <a:spcPts val="0"/>
                        </a:spcBef>
                        <a:spcAft>
                          <a:spcPts val="0"/>
                        </a:spcAft>
                        <a:buClr>
                          <a:schemeClr val="dk1"/>
                        </a:buClr>
                        <a:buSzPts val="1400"/>
                        <a:buFont typeface="Arial"/>
                        <a:buNone/>
                      </a:pPr>
                      <a:r>
                        <a:rPr lang="en-US" sz="1250" u="none" strike="noStrike" cap="none" dirty="0">
                          <a:solidFill>
                            <a:schemeClr val="dk1"/>
                          </a:solidFill>
                          <a:latin typeface="Calibri"/>
                          <a:ea typeface="Calibri"/>
                          <a:cs typeface="Calibri"/>
                          <a:sym typeface="Calibri"/>
                        </a:rPr>
                        <a:t>For coaches to avoid accidentally interfering during a play:</a:t>
                      </a:r>
                      <a:endParaRPr sz="1250" dirty="0"/>
                    </a:p>
                    <a:p>
                      <a:pPr marL="594360" marR="0" lvl="2" indent="-137159" algn="l" rtl="0">
                        <a:lnSpc>
                          <a:spcPct val="100000"/>
                        </a:lnSpc>
                        <a:spcBef>
                          <a:spcPts val="0"/>
                        </a:spcBef>
                        <a:spcAft>
                          <a:spcPts val="0"/>
                        </a:spcAft>
                        <a:buClr>
                          <a:schemeClr val="dk1"/>
                        </a:buClr>
                        <a:buSzPts val="1400"/>
                        <a:buFont typeface="Arial"/>
                        <a:buChar char="•"/>
                      </a:pPr>
                      <a:r>
                        <a:rPr lang="en-US" sz="1250" u="none" strike="noStrike" cap="none" dirty="0">
                          <a:solidFill>
                            <a:schemeClr val="dk1"/>
                          </a:solidFill>
                          <a:latin typeface="Calibri"/>
                          <a:ea typeface="Calibri"/>
                          <a:cs typeface="Calibri"/>
                          <a:sym typeface="Calibri"/>
                        </a:rPr>
                        <a:t>Offensive coaches should be at least 5 yards behind the deepest back</a:t>
                      </a:r>
                      <a:endParaRPr sz="1250" dirty="0"/>
                    </a:p>
                    <a:p>
                      <a:pPr marL="594360" marR="0" lvl="2" indent="-137159" algn="l" rtl="0">
                        <a:lnSpc>
                          <a:spcPct val="100000"/>
                        </a:lnSpc>
                        <a:spcBef>
                          <a:spcPts val="0"/>
                        </a:spcBef>
                        <a:spcAft>
                          <a:spcPts val="0"/>
                        </a:spcAft>
                        <a:buClr>
                          <a:schemeClr val="dk1"/>
                        </a:buClr>
                        <a:buSzPts val="1400"/>
                        <a:buFont typeface="Arial"/>
                        <a:buChar char="•"/>
                      </a:pPr>
                      <a:r>
                        <a:rPr lang="en-US" sz="1250" u="none" strike="noStrike" cap="none" dirty="0">
                          <a:solidFill>
                            <a:schemeClr val="dk1"/>
                          </a:solidFill>
                          <a:latin typeface="Calibri"/>
                          <a:ea typeface="Calibri"/>
                          <a:cs typeface="Calibri"/>
                          <a:sym typeface="Calibri"/>
                        </a:rPr>
                        <a:t>Defensive coaches should be at least 20 yards from the line of scrimmage</a:t>
                      </a:r>
                      <a:endParaRPr sz="12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graphicFrame>
        <p:nvGraphicFramePr>
          <p:cNvPr id="96" name="Google Shape;96;p3"/>
          <p:cNvGraphicFramePr/>
          <p:nvPr>
            <p:extLst>
              <p:ext uri="{D42A27DB-BD31-4B8C-83A1-F6EECF244321}">
                <p14:modId xmlns:p14="http://schemas.microsoft.com/office/powerpoint/2010/main" val="1963432163"/>
              </p:ext>
            </p:extLst>
          </p:nvPr>
        </p:nvGraphicFramePr>
        <p:xfrm>
          <a:off x="0" y="1"/>
          <a:ext cx="12192000" cy="6698060"/>
        </p:xfrm>
        <a:graphic>
          <a:graphicData uri="http://schemas.openxmlformats.org/drawingml/2006/table">
            <a:tbl>
              <a:tblPr firstRow="1" bandRow="1">
                <a:noFill/>
                <a:tableStyleId>{5FBF3D35-4DD2-4DEE-A10B-C4C32E77BB3C}</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258800">
                <a:tc>
                  <a:txBody>
                    <a:bodyPr/>
                    <a:lstStyle/>
                    <a:p>
                      <a:pPr marL="0" marR="0" lvl="0" indent="0" algn="l" rtl="0">
                        <a:spcBef>
                          <a:spcPts val="0"/>
                        </a:spcBef>
                        <a:spcAft>
                          <a:spcPts val="0"/>
                        </a:spcAft>
                        <a:buNone/>
                      </a:pPr>
                      <a:endParaRPr sz="1350" b="0" i="0" dirty="0">
                        <a:latin typeface="Calibri"/>
                        <a:ea typeface="Calibri"/>
                        <a:cs typeface="Calibri"/>
                        <a:sym typeface="Calibri"/>
                      </a:endParaRPr>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350" b="1" i="0">
                          <a:latin typeface="Calibri"/>
                          <a:ea typeface="Calibri"/>
                          <a:cs typeface="Calibri"/>
                          <a:sym typeface="Calibri"/>
                        </a:rPr>
                        <a:t>TUFFS</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350" b="1" i="0">
                          <a:latin typeface="Calibri"/>
                          <a:ea typeface="Calibri"/>
                          <a:cs typeface="Calibri"/>
                          <a:sym typeface="Calibri"/>
                        </a:rPr>
                        <a:t>WHITE</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350" b="1" i="0">
                          <a:latin typeface="Calibri"/>
                          <a:ea typeface="Calibri"/>
                          <a:cs typeface="Calibri"/>
                          <a:sym typeface="Calibri"/>
                        </a:rPr>
                        <a:t>BLACK</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350" b="1" i="0">
                          <a:latin typeface="Calibri"/>
                          <a:ea typeface="Calibri"/>
                          <a:cs typeface="Calibri"/>
                          <a:sym typeface="Calibri"/>
                        </a:rPr>
                        <a:t>RED</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extLst>
                  <a:ext uri="{0D108BD9-81ED-4DB2-BD59-A6C34878D82A}">
                    <a16:rowId xmlns:a16="http://schemas.microsoft.com/office/drawing/2014/main" val="10000"/>
                  </a:ext>
                </a:extLst>
              </a:tr>
              <a:tr h="258800">
                <a:tc>
                  <a:txBody>
                    <a:bodyPr/>
                    <a:lstStyle/>
                    <a:p>
                      <a:pPr marL="0" marR="0" lvl="0" indent="0" algn="l" rtl="0">
                        <a:spcBef>
                          <a:spcPts val="0"/>
                        </a:spcBef>
                        <a:spcAft>
                          <a:spcPts val="0"/>
                        </a:spcAft>
                        <a:buNone/>
                      </a:pPr>
                      <a:r>
                        <a:rPr lang="en-US" sz="1350" b="1">
                          <a:solidFill>
                            <a:schemeClr val="lt1"/>
                          </a:solidFill>
                        </a:rPr>
                        <a:t>GAME CLOCK</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a:txBody>
                    <a:bodyPr/>
                    <a:lstStyle/>
                    <a:p>
                      <a:pPr marL="0" marR="0" lvl="0" indent="0" algn="ctr" rtl="0">
                        <a:spcBef>
                          <a:spcPts val="0"/>
                        </a:spcBef>
                        <a:spcAft>
                          <a:spcPts val="0"/>
                        </a:spcAft>
                        <a:buNone/>
                      </a:pPr>
                      <a:r>
                        <a:rPr lang="en-US" sz="1350"/>
                        <a:t>Two 20-min halves</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gridSpan="3">
                  <a:txBody>
                    <a:bodyPr/>
                    <a:lstStyle/>
                    <a:p>
                      <a:pPr marL="0" marR="0" lvl="0" indent="0" algn="ctr" rtl="0">
                        <a:spcBef>
                          <a:spcPts val="0"/>
                        </a:spcBef>
                        <a:spcAft>
                          <a:spcPts val="0"/>
                        </a:spcAft>
                        <a:buNone/>
                      </a:pPr>
                      <a:r>
                        <a:rPr lang="en-US" sz="1350"/>
                        <a:t>Two 25-min halves</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157300">
                <a:tc>
                  <a:txBody>
                    <a:bodyPr/>
                    <a:lstStyle/>
                    <a:p>
                      <a:pPr marL="0" marR="0" lvl="0" indent="0" algn="l" rtl="0">
                        <a:spcBef>
                          <a:spcPts val="0"/>
                        </a:spcBef>
                        <a:spcAft>
                          <a:spcPts val="0"/>
                        </a:spcAft>
                        <a:buNone/>
                      </a:pPr>
                      <a:r>
                        <a:rPr lang="en-US" sz="1350" b="1" dirty="0">
                          <a:solidFill>
                            <a:schemeClr val="lt1"/>
                          </a:solidFill>
                        </a:rPr>
                        <a:t>GAME CLOCK DETAILS</a:t>
                      </a:r>
                      <a:endParaRPr sz="13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a:txBody>
                    <a:bodyPr/>
                    <a:lstStyle/>
                    <a:p>
                      <a:pPr marL="137160" marR="0" lvl="0" indent="-137160" algn="l" rtl="0">
                        <a:spcBef>
                          <a:spcPts val="0"/>
                        </a:spcBef>
                        <a:spcAft>
                          <a:spcPts val="0"/>
                        </a:spcAft>
                        <a:buClr>
                          <a:schemeClr val="dk1"/>
                        </a:buClr>
                        <a:buSzPts val="1400"/>
                        <a:buFont typeface="Arial"/>
                        <a:buChar char="•"/>
                      </a:pPr>
                      <a:r>
                        <a:rPr lang="en-US" sz="1350" dirty="0"/>
                        <a:t>Clock only stops for injury</a:t>
                      </a:r>
                      <a:endParaRPr sz="1350" dirty="0"/>
                    </a:p>
                    <a:p>
                      <a:pPr marL="137160" marR="0" lvl="0" indent="-137160" algn="l" rtl="0">
                        <a:spcBef>
                          <a:spcPts val="0"/>
                        </a:spcBef>
                        <a:spcAft>
                          <a:spcPts val="0"/>
                        </a:spcAft>
                        <a:buClr>
                          <a:schemeClr val="dk1"/>
                        </a:buClr>
                        <a:buSzPts val="1400"/>
                        <a:buFont typeface="Arial"/>
                        <a:buChar char="•"/>
                      </a:pPr>
                      <a:r>
                        <a:rPr lang="en-US" sz="1350" dirty="0"/>
                        <a:t>No overtime</a:t>
                      </a:r>
                      <a:endParaRPr sz="135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gridSpan="3">
                  <a:txBody>
                    <a:bodyPr/>
                    <a:lstStyle/>
                    <a:p>
                      <a:pPr marL="0" marR="0" lvl="0" indent="0" algn="l" rtl="0">
                        <a:spcBef>
                          <a:spcPts val="0"/>
                        </a:spcBef>
                        <a:spcAft>
                          <a:spcPts val="0"/>
                        </a:spcAft>
                        <a:buNone/>
                      </a:pPr>
                      <a:r>
                        <a:rPr lang="en-US" sz="1350" dirty="0">
                          <a:solidFill>
                            <a:schemeClr val="dk1"/>
                          </a:solidFill>
                          <a:latin typeface="Calibri"/>
                          <a:ea typeface="Calibri"/>
                          <a:cs typeface="Calibri"/>
                          <a:sym typeface="Calibri"/>
                        </a:rPr>
                        <a:t>The clock will run continuously except under the following conditions:</a:t>
                      </a:r>
                      <a:endParaRPr sz="1350" dirty="0"/>
                    </a:p>
                    <a:p>
                      <a:pPr marL="0" marR="0" lvl="0" indent="0" algn="l" rtl="0">
                        <a:spcBef>
                          <a:spcPts val="0"/>
                        </a:spcBef>
                        <a:spcAft>
                          <a:spcPts val="0"/>
                        </a:spcAft>
                        <a:buNone/>
                      </a:pPr>
                      <a:r>
                        <a:rPr lang="en-US" sz="1350" dirty="0">
                          <a:solidFill>
                            <a:schemeClr val="dk1"/>
                          </a:solidFill>
                          <a:latin typeface="Calibri"/>
                          <a:ea typeface="Calibri"/>
                          <a:cs typeface="Calibri"/>
                          <a:sym typeface="Calibri"/>
                        </a:rPr>
                        <a:t>During the game, the clock will stop:</a:t>
                      </a:r>
                      <a:endParaRPr sz="1350" dirty="0"/>
                    </a:p>
                    <a:p>
                      <a:pPr marL="594360" marR="0" lvl="2"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While the coaches and officials assess physical mismatches</a:t>
                      </a:r>
                      <a:endParaRPr sz="1350" dirty="0"/>
                    </a:p>
                    <a:p>
                      <a:pPr marL="594360" marR="0" lvl="2"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Injuries</a:t>
                      </a:r>
                      <a:endParaRPr sz="1350" dirty="0"/>
                    </a:p>
                    <a:p>
                      <a:pPr marL="594360" marR="0" lvl="2"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Time-outs</a:t>
                      </a:r>
                      <a:endParaRPr sz="1350" dirty="0"/>
                    </a:p>
                    <a:p>
                      <a:pPr marL="0" marR="0" lvl="0" indent="0" algn="l" rtl="0">
                        <a:spcBef>
                          <a:spcPts val="0"/>
                        </a:spcBef>
                        <a:spcAft>
                          <a:spcPts val="0"/>
                        </a:spcAft>
                        <a:buNone/>
                      </a:pPr>
                      <a:r>
                        <a:rPr lang="en-US" sz="1350" dirty="0">
                          <a:solidFill>
                            <a:schemeClr val="dk1"/>
                          </a:solidFill>
                          <a:latin typeface="Calibri"/>
                          <a:ea typeface="Calibri"/>
                          <a:cs typeface="Calibri"/>
                          <a:sym typeface="Calibri"/>
                        </a:rPr>
                        <a:t>In the last two (2) minutes of the half and the game, the clock will </a:t>
                      </a:r>
                      <a:r>
                        <a:rPr lang="en-US" sz="1350" b="1" u="none" dirty="0">
                          <a:solidFill>
                            <a:schemeClr val="dk1"/>
                          </a:solidFill>
                          <a:latin typeface="Calibri"/>
                          <a:ea typeface="Calibri"/>
                          <a:cs typeface="Calibri"/>
                          <a:sym typeface="Calibri"/>
                        </a:rPr>
                        <a:t>ALSO</a:t>
                      </a:r>
                      <a:r>
                        <a:rPr lang="en-US" sz="1350" dirty="0">
                          <a:solidFill>
                            <a:schemeClr val="dk1"/>
                          </a:solidFill>
                          <a:latin typeface="Calibri"/>
                          <a:ea typeface="Calibri"/>
                          <a:cs typeface="Calibri"/>
                          <a:sym typeface="Calibri"/>
                        </a:rPr>
                        <a:t> stop:</a:t>
                      </a:r>
                      <a:endParaRPr sz="1350" dirty="0"/>
                    </a:p>
                    <a:p>
                      <a:pPr marL="594360" marR="0" lvl="2"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During a change of possession</a:t>
                      </a:r>
                      <a:endParaRPr sz="1350" dirty="0"/>
                    </a:p>
                    <a:p>
                      <a:pPr marL="594360" marR="0" lvl="2"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When the ball carrier runs out of bounds</a:t>
                      </a:r>
                      <a:endParaRPr sz="1350" dirty="0"/>
                    </a:p>
                    <a:p>
                      <a:pPr marL="594360" marR="0" lvl="2"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To walk off a penalty (clock restarts on the snap)</a:t>
                      </a:r>
                      <a:endParaRPr sz="1350" dirty="0"/>
                    </a:p>
                    <a:p>
                      <a:pPr marL="594360" marR="0" lvl="2"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On an incomplete pass</a:t>
                      </a:r>
                      <a:endParaRPr sz="1350" dirty="0"/>
                    </a:p>
                    <a:p>
                      <a:pPr marL="594360" marR="0" lvl="2"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If a team scores, the clock will stop after the touchdown or safety, and will restart on the kickoff after the ball is touched (P.A.T. is an untimed down)</a:t>
                      </a:r>
                      <a:endParaRPr sz="1350" dirty="0"/>
                    </a:p>
                    <a:p>
                      <a:pPr marL="594360" marR="0" lvl="2"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The half and the game </a:t>
                      </a:r>
                      <a:r>
                        <a:rPr lang="en-US" sz="1350" b="1" u="none" strike="noStrike" cap="none" dirty="0">
                          <a:solidFill>
                            <a:schemeClr val="dk1"/>
                          </a:solidFill>
                          <a:latin typeface="Calibri"/>
                          <a:ea typeface="Calibri"/>
                          <a:cs typeface="Calibri"/>
                          <a:sym typeface="Calibri"/>
                        </a:rPr>
                        <a:t>CANNOT</a:t>
                      </a:r>
                      <a:r>
                        <a:rPr lang="en-US" sz="1350" u="none" strike="noStrike" cap="none" dirty="0">
                          <a:solidFill>
                            <a:schemeClr val="dk1"/>
                          </a:solidFill>
                          <a:latin typeface="Calibri"/>
                          <a:ea typeface="Calibri"/>
                          <a:cs typeface="Calibri"/>
                          <a:sym typeface="Calibri"/>
                        </a:rPr>
                        <a:t> end on a defensive penalty</a:t>
                      </a:r>
                      <a:endParaRPr sz="1350" dirty="0"/>
                    </a:p>
                    <a:p>
                      <a:pPr marL="0" marR="0" lvl="0" indent="0" algn="l" rtl="0">
                        <a:spcBef>
                          <a:spcPts val="0"/>
                        </a:spcBef>
                        <a:spcAft>
                          <a:spcPts val="0"/>
                        </a:spcAft>
                        <a:buNone/>
                      </a:pPr>
                      <a:r>
                        <a:rPr lang="en-US" sz="1350" dirty="0">
                          <a:solidFill>
                            <a:schemeClr val="dk1"/>
                          </a:solidFill>
                          <a:latin typeface="Calibri"/>
                          <a:ea typeface="Calibri"/>
                          <a:cs typeface="Calibri"/>
                          <a:sym typeface="Calibri"/>
                        </a:rPr>
                        <a:t>Note:</a:t>
                      </a:r>
                      <a:endParaRPr sz="1350" dirty="0"/>
                    </a:p>
                    <a:p>
                      <a:pPr marL="594360" marR="0" lvl="1"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There will be no overtime games prior to the semifinal playoff game.</a:t>
                      </a:r>
                      <a:endParaRPr sz="1350" dirty="0"/>
                    </a:p>
                    <a:p>
                      <a:pPr marL="594360" marR="0" lvl="1"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The clock does </a:t>
                      </a:r>
                      <a:r>
                        <a:rPr lang="en-US" sz="1350" b="1" u="none" strike="noStrike" cap="none" dirty="0">
                          <a:solidFill>
                            <a:schemeClr val="dk1"/>
                          </a:solidFill>
                          <a:latin typeface="Calibri"/>
                          <a:ea typeface="Calibri"/>
                          <a:cs typeface="Calibri"/>
                          <a:sym typeface="Calibri"/>
                        </a:rPr>
                        <a:t>NOT</a:t>
                      </a:r>
                      <a:r>
                        <a:rPr lang="en-US" sz="1350" u="none" strike="noStrike" cap="none" dirty="0">
                          <a:solidFill>
                            <a:schemeClr val="dk1"/>
                          </a:solidFill>
                          <a:latin typeface="Calibri"/>
                          <a:ea typeface="Calibri"/>
                          <a:cs typeface="Calibri"/>
                          <a:sym typeface="Calibri"/>
                        </a:rPr>
                        <a:t> stop if a team is ahead by 23 or more points</a:t>
                      </a:r>
                      <a:endParaRPr sz="1350" dirty="0"/>
                    </a:p>
                    <a:p>
                      <a:pPr marL="594360" marR="0" lvl="1" indent="-137159" algn="l" rtl="0">
                        <a:spcBef>
                          <a:spcPts val="0"/>
                        </a:spcBef>
                        <a:spcAft>
                          <a:spcPts val="0"/>
                        </a:spcAft>
                        <a:buClr>
                          <a:schemeClr val="dk1"/>
                        </a:buClr>
                        <a:buSzPts val="1400"/>
                        <a:buFont typeface="Arial"/>
                        <a:buChar char="•"/>
                      </a:pPr>
                      <a:r>
                        <a:rPr lang="en-US" sz="1350" u="none" strike="noStrike" cap="none" dirty="0">
                          <a:solidFill>
                            <a:schemeClr val="dk1"/>
                          </a:solidFill>
                          <a:latin typeface="Calibri"/>
                          <a:ea typeface="Calibri"/>
                          <a:cs typeface="Calibri"/>
                          <a:sym typeface="Calibri"/>
                        </a:rPr>
                        <a:t>If lead becomes &lt;23 points, clock reverts to stopping at normal times</a:t>
                      </a:r>
                      <a:r>
                        <a:rPr lang="en-US" sz="1350" u="none" strike="noStrike" cap="none" dirty="0"/>
                        <a:t> </a:t>
                      </a:r>
                      <a:endParaRPr sz="1350" u="none" strike="noStrike" cap="none"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58800">
                <a:tc>
                  <a:txBody>
                    <a:bodyPr/>
                    <a:lstStyle/>
                    <a:p>
                      <a:pPr marL="0" marR="0" lvl="0" indent="0" algn="l" rtl="0">
                        <a:spcBef>
                          <a:spcPts val="0"/>
                        </a:spcBef>
                        <a:spcAft>
                          <a:spcPts val="0"/>
                        </a:spcAft>
                        <a:buNone/>
                      </a:pPr>
                      <a:r>
                        <a:rPr lang="en-US" sz="1350" b="1" i="0">
                          <a:solidFill>
                            <a:schemeClr val="lt1"/>
                          </a:solidFill>
                          <a:latin typeface="Calibri"/>
                          <a:ea typeface="Calibri"/>
                          <a:cs typeface="Calibri"/>
                          <a:sym typeface="Calibri"/>
                        </a:rPr>
                        <a:t>HALF TIME</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4">
                  <a:txBody>
                    <a:bodyPr/>
                    <a:lstStyle/>
                    <a:p>
                      <a:pPr marL="0" marR="0" lvl="0" indent="0" algn="ctr" rtl="0">
                        <a:spcBef>
                          <a:spcPts val="0"/>
                        </a:spcBef>
                        <a:spcAft>
                          <a:spcPts val="0"/>
                        </a:spcAft>
                        <a:buClr>
                          <a:schemeClr val="dk1"/>
                        </a:buClr>
                        <a:buSzPts val="1400"/>
                        <a:buFont typeface="Arial"/>
                        <a:buNone/>
                      </a:pPr>
                      <a:r>
                        <a:rPr lang="en-US" sz="1350" b="0" i="0">
                          <a:latin typeface="Calibri"/>
                          <a:ea typeface="Calibri"/>
                          <a:cs typeface="Calibri"/>
                          <a:sym typeface="Calibri"/>
                        </a:rPr>
                        <a:t>5 min</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58800">
                <a:tc>
                  <a:txBody>
                    <a:bodyPr/>
                    <a:lstStyle/>
                    <a:p>
                      <a:pPr marL="0" marR="0" lvl="0" indent="0" algn="l" rtl="0">
                        <a:spcBef>
                          <a:spcPts val="0"/>
                        </a:spcBef>
                        <a:spcAft>
                          <a:spcPts val="0"/>
                        </a:spcAft>
                        <a:buNone/>
                      </a:pPr>
                      <a:r>
                        <a:rPr lang="en-US" sz="1350" b="1" i="0">
                          <a:solidFill>
                            <a:schemeClr val="lt1"/>
                          </a:solidFill>
                          <a:latin typeface="Calibri"/>
                          <a:ea typeface="Calibri"/>
                          <a:cs typeface="Calibri"/>
                          <a:sym typeface="Calibri"/>
                        </a:rPr>
                        <a:t>PLAY CLOCK (seconds)</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a:txBody>
                    <a:bodyPr/>
                    <a:lstStyle/>
                    <a:p>
                      <a:pPr marL="0" marR="0" lvl="0" indent="0" algn="ctr" rtl="0">
                        <a:spcBef>
                          <a:spcPts val="0"/>
                        </a:spcBef>
                        <a:spcAft>
                          <a:spcPts val="0"/>
                        </a:spcAft>
                        <a:buNone/>
                      </a:pPr>
                      <a:r>
                        <a:rPr lang="en-US" sz="1350" b="0" i="0">
                          <a:latin typeface="Calibri"/>
                          <a:ea typeface="Calibri"/>
                          <a:cs typeface="Calibri"/>
                          <a:sym typeface="Calibri"/>
                        </a:rPr>
                        <a:t>60/30</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US" sz="1350" b="0" i="0">
                          <a:latin typeface="Calibri"/>
                          <a:ea typeface="Calibri"/>
                          <a:cs typeface="Calibri"/>
                          <a:sym typeface="Calibri"/>
                        </a:rPr>
                        <a:t>35/20</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US" sz="1350" b="0" i="0">
                          <a:latin typeface="Calibri"/>
                          <a:ea typeface="Calibri"/>
                          <a:cs typeface="Calibri"/>
                          <a:sym typeface="Calibri"/>
                        </a:rPr>
                        <a:t>35/20</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US" sz="1350" b="0" i="0">
                          <a:latin typeface="Calibri"/>
                          <a:ea typeface="Calibri"/>
                          <a:cs typeface="Calibri"/>
                          <a:sym typeface="Calibri"/>
                        </a:rPr>
                        <a:t>30/15</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258800">
                <a:tc>
                  <a:txBody>
                    <a:bodyPr/>
                    <a:lstStyle/>
                    <a:p>
                      <a:pPr marL="0" marR="0" lvl="0" indent="0" algn="l" rtl="0">
                        <a:spcBef>
                          <a:spcPts val="0"/>
                        </a:spcBef>
                        <a:spcAft>
                          <a:spcPts val="0"/>
                        </a:spcAft>
                        <a:buNone/>
                      </a:pPr>
                      <a:r>
                        <a:rPr lang="en-US" sz="1350" b="1" i="0">
                          <a:solidFill>
                            <a:schemeClr val="lt1"/>
                          </a:solidFill>
                          <a:latin typeface="Calibri"/>
                          <a:ea typeface="Calibri"/>
                          <a:cs typeface="Calibri"/>
                          <a:sym typeface="Calibri"/>
                        </a:rPr>
                        <a:t>PLAY CLOCK DETAILS</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4">
                  <a:txBody>
                    <a:bodyPr/>
                    <a:lstStyle/>
                    <a:p>
                      <a:pPr marL="0" marR="0" lvl="0" indent="0" algn="ctr" rtl="0">
                        <a:spcBef>
                          <a:spcPts val="0"/>
                        </a:spcBef>
                        <a:spcAft>
                          <a:spcPts val="0"/>
                        </a:spcAft>
                        <a:buNone/>
                      </a:pPr>
                      <a:r>
                        <a:rPr lang="en-US" sz="1350" b="0" i="0">
                          <a:latin typeface="Calibri"/>
                          <a:ea typeface="Calibri"/>
                          <a:cs typeface="Calibri"/>
                          <a:sym typeface="Calibri"/>
                        </a:rPr>
                        <a:t>Play clock / “Time remaining warning” from Ref</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258800">
                <a:tc>
                  <a:txBody>
                    <a:bodyPr/>
                    <a:lstStyle/>
                    <a:p>
                      <a:pPr marL="0" marR="0" lvl="0" indent="0" algn="l" rtl="0">
                        <a:spcBef>
                          <a:spcPts val="0"/>
                        </a:spcBef>
                        <a:spcAft>
                          <a:spcPts val="0"/>
                        </a:spcAft>
                        <a:buNone/>
                      </a:pPr>
                      <a:r>
                        <a:rPr lang="en-US" sz="1350" b="1" i="0">
                          <a:solidFill>
                            <a:schemeClr val="lt1"/>
                          </a:solidFill>
                          <a:latin typeface="Calibri"/>
                          <a:ea typeface="Calibri"/>
                          <a:cs typeface="Calibri"/>
                          <a:sym typeface="Calibri"/>
                        </a:rPr>
                        <a:t>TIME OUTS </a:t>
                      </a:r>
                      <a:r>
                        <a:rPr lang="en-US" sz="1350" b="1">
                          <a:solidFill>
                            <a:schemeClr val="lt1"/>
                          </a:solidFill>
                        </a:rPr>
                        <a:t>PER HALF</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a:txBody>
                    <a:bodyPr/>
                    <a:lstStyle/>
                    <a:p>
                      <a:pPr marL="0" marR="0" lvl="0" indent="0" algn="ctr" rtl="0">
                        <a:spcBef>
                          <a:spcPts val="0"/>
                        </a:spcBef>
                        <a:spcAft>
                          <a:spcPts val="0"/>
                        </a:spcAft>
                        <a:buNone/>
                      </a:pPr>
                      <a:r>
                        <a:rPr lang="en-US" sz="1350" b="0" i="0">
                          <a:latin typeface="Calibri"/>
                          <a:ea typeface="Calibri"/>
                          <a:cs typeface="Calibri"/>
                          <a:sym typeface="Calibri"/>
                        </a:rPr>
                        <a:t>None</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gridSpan="3">
                  <a:txBody>
                    <a:bodyPr/>
                    <a:lstStyle/>
                    <a:p>
                      <a:pPr marL="0" marR="0" lvl="0" indent="0" algn="ctr" rtl="0">
                        <a:spcBef>
                          <a:spcPts val="0"/>
                        </a:spcBef>
                        <a:spcAft>
                          <a:spcPts val="0"/>
                        </a:spcAft>
                        <a:buNone/>
                      </a:pPr>
                      <a:r>
                        <a:rPr lang="en-US" sz="1350" b="0" i="0">
                          <a:latin typeface="Calibri"/>
                          <a:ea typeface="Calibri"/>
                          <a:cs typeface="Calibri"/>
                          <a:sym typeface="Calibri"/>
                        </a:rPr>
                        <a:t>3</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1168225">
                <a:tc>
                  <a:txBody>
                    <a:bodyPr/>
                    <a:lstStyle/>
                    <a:p>
                      <a:pPr marL="0" marR="0" lvl="0" indent="0" algn="l" rtl="0">
                        <a:spcBef>
                          <a:spcPts val="0"/>
                        </a:spcBef>
                        <a:spcAft>
                          <a:spcPts val="0"/>
                        </a:spcAft>
                        <a:buNone/>
                      </a:pPr>
                      <a:r>
                        <a:rPr lang="en-US" sz="1350" b="1" i="0">
                          <a:solidFill>
                            <a:schemeClr val="lt1"/>
                          </a:solidFill>
                          <a:latin typeface="Calibri"/>
                          <a:ea typeface="Calibri"/>
                          <a:cs typeface="Calibri"/>
                          <a:sym typeface="Calibri"/>
                        </a:rPr>
                        <a:t>TIME OUT DETAILS</a:t>
                      </a:r>
                      <a:endParaRPr sz="135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4">
                  <a:txBody>
                    <a:bodyPr/>
                    <a:lstStyle/>
                    <a:p>
                      <a:pPr marL="137160" marR="0" lvl="0" indent="-137160" algn="l" rtl="0">
                        <a:spcBef>
                          <a:spcPts val="0"/>
                        </a:spcBef>
                        <a:spcAft>
                          <a:spcPts val="0"/>
                        </a:spcAft>
                        <a:buClr>
                          <a:schemeClr val="dk1"/>
                        </a:buClr>
                        <a:buSzPts val="1400"/>
                        <a:buFont typeface="Arial"/>
                        <a:buChar char="•"/>
                      </a:pPr>
                      <a:r>
                        <a:rPr lang="en-US" sz="1350" b="0" i="0" dirty="0">
                          <a:solidFill>
                            <a:schemeClr val="dk1"/>
                          </a:solidFill>
                          <a:latin typeface="Calibri"/>
                          <a:ea typeface="Calibri"/>
                          <a:cs typeface="Calibri"/>
                          <a:sym typeface="Calibri"/>
                        </a:rPr>
                        <a:t>1 min in length</a:t>
                      </a:r>
                      <a:endParaRPr sz="1350" dirty="0"/>
                    </a:p>
                    <a:p>
                      <a:pPr marL="137160" marR="0" lvl="0" indent="-137160" algn="l" rtl="0">
                        <a:spcBef>
                          <a:spcPts val="0"/>
                        </a:spcBef>
                        <a:spcAft>
                          <a:spcPts val="0"/>
                        </a:spcAft>
                        <a:buClr>
                          <a:schemeClr val="dk1"/>
                        </a:buClr>
                        <a:buSzPts val="1400"/>
                        <a:buFont typeface="Arial"/>
                        <a:buChar char="•"/>
                      </a:pPr>
                      <a:r>
                        <a:rPr lang="en-US" sz="1350" b="0" i="0" dirty="0">
                          <a:solidFill>
                            <a:schemeClr val="dk1"/>
                          </a:solidFill>
                          <a:latin typeface="Calibri"/>
                          <a:ea typeface="Calibri"/>
                          <a:cs typeface="Calibri"/>
                          <a:sym typeface="Calibri"/>
                        </a:rPr>
                        <a:t>Timeouts do </a:t>
                      </a:r>
                      <a:r>
                        <a:rPr lang="en-US" sz="1350" b="1" i="0" dirty="0">
                          <a:solidFill>
                            <a:schemeClr val="dk1"/>
                          </a:solidFill>
                          <a:latin typeface="Calibri"/>
                          <a:ea typeface="Calibri"/>
                          <a:cs typeface="Calibri"/>
                          <a:sym typeface="Calibri"/>
                        </a:rPr>
                        <a:t>NOT</a:t>
                      </a:r>
                      <a:r>
                        <a:rPr lang="en-US" sz="1350" b="0" i="0" dirty="0">
                          <a:solidFill>
                            <a:schemeClr val="dk1"/>
                          </a:solidFill>
                          <a:latin typeface="Calibri"/>
                          <a:ea typeface="Calibri"/>
                          <a:cs typeface="Calibri"/>
                          <a:sym typeface="Calibri"/>
                        </a:rPr>
                        <a:t> carry over</a:t>
                      </a:r>
                      <a:endParaRPr sz="1350" dirty="0"/>
                    </a:p>
                    <a:p>
                      <a:pPr marL="137160" marR="0" lvl="0" indent="-137160" algn="l" rtl="0">
                        <a:spcBef>
                          <a:spcPts val="0"/>
                        </a:spcBef>
                        <a:spcAft>
                          <a:spcPts val="0"/>
                        </a:spcAft>
                        <a:buClr>
                          <a:schemeClr val="dk1"/>
                        </a:buClr>
                        <a:buSzPts val="1400"/>
                        <a:buFont typeface="Arial"/>
                        <a:buChar char="•"/>
                      </a:pPr>
                      <a:r>
                        <a:rPr lang="en-US" sz="1350" b="0" i="0" dirty="0">
                          <a:solidFill>
                            <a:schemeClr val="dk1"/>
                          </a:solidFill>
                          <a:latin typeface="Calibri"/>
                          <a:ea typeface="Calibri"/>
                          <a:cs typeface="Calibri"/>
                          <a:sym typeface="Calibri"/>
                        </a:rPr>
                        <a:t>If a timeout is called after a touchdown, the clock will not restart until the ball is touched on the ensuing kickoff (P.A.T. is an untimed down)</a:t>
                      </a:r>
                      <a:endParaRPr sz="1350" dirty="0"/>
                    </a:p>
                    <a:p>
                      <a:pPr marL="137160" marR="0" lvl="0" indent="-137160" algn="l" rtl="0">
                        <a:spcBef>
                          <a:spcPts val="0"/>
                        </a:spcBef>
                        <a:spcAft>
                          <a:spcPts val="0"/>
                        </a:spcAft>
                        <a:buClr>
                          <a:schemeClr val="dk1"/>
                        </a:buClr>
                        <a:buSzPts val="1400"/>
                        <a:buFont typeface="Arial"/>
                        <a:buChar char="•"/>
                      </a:pPr>
                      <a:r>
                        <a:rPr lang="en-US" sz="1350" b="0" i="0" dirty="0">
                          <a:solidFill>
                            <a:schemeClr val="dk1"/>
                          </a:solidFill>
                          <a:latin typeface="Calibri"/>
                          <a:ea typeface="Calibri"/>
                          <a:cs typeface="Calibri"/>
                          <a:sym typeface="Calibri"/>
                        </a:rPr>
                        <a:t>Delay of Game – The offense will be charged a timeout if they have a timeout.  If no timeouts remain for the offense, then they will be penalized 5 yards</a:t>
                      </a:r>
                      <a:r>
                        <a:rPr lang="en-US" sz="1350" b="0" i="0" dirty="0">
                          <a:latin typeface="Calibri"/>
                          <a:ea typeface="Calibri"/>
                          <a:cs typeface="Calibri"/>
                          <a:sym typeface="Calibri"/>
                        </a:rPr>
                        <a:t> </a:t>
                      </a:r>
                      <a:endParaRPr sz="1350" b="0" i="0" dirty="0">
                        <a:latin typeface="Calibri"/>
                        <a:ea typeface="Calibri"/>
                        <a:cs typeface="Calibri"/>
                        <a:sym typeface="Calibri"/>
                      </a:endParaRPr>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graphicFrame>
        <p:nvGraphicFramePr>
          <p:cNvPr id="101" name="Google Shape;101;p4"/>
          <p:cNvGraphicFramePr/>
          <p:nvPr>
            <p:extLst>
              <p:ext uri="{D42A27DB-BD31-4B8C-83A1-F6EECF244321}">
                <p14:modId xmlns:p14="http://schemas.microsoft.com/office/powerpoint/2010/main" val="4200743557"/>
              </p:ext>
            </p:extLst>
          </p:nvPr>
        </p:nvGraphicFramePr>
        <p:xfrm>
          <a:off x="0" y="0"/>
          <a:ext cx="12192000" cy="6644690"/>
        </p:xfrm>
        <a:graphic>
          <a:graphicData uri="http://schemas.openxmlformats.org/drawingml/2006/table">
            <a:tbl>
              <a:tblPr firstRow="1" bandRow="1">
                <a:noFill/>
                <a:tableStyleId>{5FBF3D35-4DD2-4DEE-A10B-C4C32E77BB3C}</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61257">
                  <a:extLst>
                    <a:ext uri="{9D8B030D-6E8A-4147-A177-3AD203B41FA5}">
                      <a16:colId xmlns:a16="http://schemas.microsoft.com/office/drawing/2014/main" val="20003"/>
                    </a:ext>
                  </a:extLst>
                </a:gridCol>
                <a:gridCol w="2177143">
                  <a:extLst>
                    <a:ext uri="{9D8B030D-6E8A-4147-A177-3AD203B41FA5}">
                      <a16:colId xmlns:a16="http://schemas.microsoft.com/office/drawing/2014/main" val="3934241454"/>
                    </a:ext>
                  </a:extLst>
                </a:gridCol>
                <a:gridCol w="2438400">
                  <a:extLst>
                    <a:ext uri="{9D8B030D-6E8A-4147-A177-3AD203B41FA5}">
                      <a16:colId xmlns:a16="http://schemas.microsoft.com/office/drawing/2014/main" val="20004"/>
                    </a:ext>
                  </a:extLst>
                </a:gridCol>
              </a:tblGrid>
              <a:tr h="300225">
                <a:tc>
                  <a:txBody>
                    <a:bodyPr/>
                    <a:lstStyle/>
                    <a:p>
                      <a:pPr marL="0" marR="0" lvl="0" indent="0" algn="l" rtl="0">
                        <a:spcBef>
                          <a:spcPts val="0"/>
                        </a:spcBef>
                        <a:spcAft>
                          <a:spcPts val="0"/>
                        </a:spcAft>
                        <a:buNone/>
                      </a:pPr>
                      <a:endParaRPr sz="1400"/>
                    </a:p>
                  </a:txBody>
                  <a:tcPr marL="91450" marR="91450" marT="45725" marB="45725">
                    <a:lnL w="1270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TUFFS</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WHITE</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gridSpan="2">
                  <a:txBody>
                    <a:bodyPr/>
                    <a:lstStyle/>
                    <a:p>
                      <a:pPr marL="0" marR="0" lvl="0" indent="0" algn="l" rtl="0">
                        <a:spcBef>
                          <a:spcPts val="0"/>
                        </a:spcBef>
                        <a:spcAft>
                          <a:spcPts val="0"/>
                        </a:spcAft>
                        <a:buNone/>
                      </a:pPr>
                      <a:r>
                        <a:rPr lang="en-US" sz="1400"/>
                        <a:t>BLACK</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hMerge="1">
                  <a:txBody>
                    <a:bodyPr/>
                    <a:lstStyle/>
                    <a:p>
                      <a:pPr marL="0" marR="0" lvl="0" indent="0" algn="l" rtl="0">
                        <a:spcBef>
                          <a:spcPts val="0"/>
                        </a:spcBef>
                        <a:spcAft>
                          <a:spcPts val="0"/>
                        </a:spcAft>
                        <a:buNone/>
                      </a:pPr>
                      <a:endParaRPr sz="1400"/>
                    </a:p>
                  </a:txBody>
                  <a:tcPr marL="91450" marR="91450" marT="45725" marB="45725">
                    <a:lnL w="19050" cap="flat" cmpd="sng" algn="ctr">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9050" cap="flat" cmpd="sng" algn="ctr">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RED</a:t>
                      </a:r>
                      <a:endParaRPr sz="1400"/>
                    </a:p>
                  </a:txBody>
                  <a:tcPr marL="91450" marR="91450" marT="45725" marB="45725">
                    <a:lnL w="1905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extLst>
                  <a:ext uri="{0D108BD9-81ED-4DB2-BD59-A6C34878D82A}">
                    <a16:rowId xmlns:a16="http://schemas.microsoft.com/office/drawing/2014/main" val="10000"/>
                  </a:ext>
                </a:extLst>
              </a:tr>
              <a:tr h="330950">
                <a:tc>
                  <a:txBody>
                    <a:bodyPr/>
                    <a:lstStyle/>
                    <a:p>
                      <a:pPr marL="0" marR="0" lvl="0" indent="0" algn="l" rtl="0">
                        <a:spcBef>
                          <a:spcPts val="0"/>
                        </a:spcBef>
                        <a:spcAft>
                          <a:spcPts val="0"/>
                        </a:spcAft>
                        <a:buNone/>
                      </a:pPr>
                      <a:r>
                        <a:rPr lang="en-US" sz="1400" b="1" i="0" dirty="0">
                          <a:solidFill>
                            <a:schemeClr val="lt1"/>
                          </a:solidFill>
                          <a:latin typeface="Calibri"/>
                          <a:ea typeface="Calibri"/>
                          <a:cs typeface="Calibri"/>
                          <a:sym typeface="Calibri"/>
                        </a:rPr>
                        <a:t>FIRST DOWNS</a:t>
                      </a:r>
                      <a:endParaRPr sz="1400" dirty="0"/>
                    </a:p>
                  </a:txBody>
                  <a:tcPr marL="91450" marR="91450" marT="45725" marB="45725">
                    <a:lnL w="1270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a:txBody>
                    <a:bodyPr/>
                    <a:lstStyle/>
                    <a:p>
                      <a:pPr marL="137160" marR="0" lvl="0" indent="-137160" algn="l" rtl="0">
                        <a:lnSpc>
                          <a:spcPct val="100000"/>
                        </a:lnSpc>
                        <a:spcBef>
                          <a:spcPts val="0"/>
                        </a:spcBef>
                        <a:spcAft>
                          <a:spcPts val="0"/>
                        </a:spcAft>
                        <a:buClr>
                          <a:schemeClr val="dk1"/>
                        </a:buClr>
                        <a:buSzPts val="1400"/>
                        <a:buFont typeface="Arial"/>
                        <a:buChar char="•"/>
                      </a:pPr>
                      <a:r>
                        <a:rPr lang="en-US" sz="1400" b="0" i="0">
                          <a:solidFill>
                            <a:schemeClr val="dk1"/>
                          </a:solidFill>
                          <a:latin typeface="Calibri"/>
                          <a:ea typeface="Calibri"/>
                          <a:cs typeface="Calibri"/>
                          <a:sym typeface="Calibri"/>
                        </a:rPr>
                        <a:t>No first downs</a:t>
                      </a:r>
                      <a:endParaRPr sz="1400"/>
                    </a:p>
                    <a:p>
                      <a:pPr marL="137160" marR="0" lvl="0" indent="-137160" algn="l" rtl="0">
                        <a:spcBef>
                          <a:spcPts val="0"/>
                        </a:spcBef>
                        <a:spcAft>
                          <a:spcPts val="0"/>
                        </a:spcAft>
                        <a:buClr>
                          <a:schemeClr val="dk1"/>
                        </a:buClr>
                        <a:buSzPts val="1400"/>
                        <a:buFont typeface="Arial"/>
                        <a:buChar char="•"/>
                      </a:pPr>
                      <a:r>
                        <a:rPr lang="en-US" sz="1400" b="0" i="0">
                          <a:solidFill>
                            <a:schemeClr val="dk1"/>
                          </a:solidFill>
                          <a:latin typeface="Calibri"/>
                          <a:ea typeface="Calibri"/>
                          <a:cs typeface="Calibri"/>
                          <a:sym typeface="Calibri"/>
                        </a:rPr>
                        <a:t>Offense is allowed a maximum of 4 downs to score</a:t>
                      </a:r>
                      <a:endParaRPr sz="1400"/>
                    </a:p>
                    <a:p>
                      <a:pPr marL="137160" marR="0" lvl="0" indent="-137160" algn="l" rtl="0">
                        <a:spcBef>
                          <a:spcPts val="0"/>
                        </a:spcBef>
                        <a:spcAft>
                          <a:spcPts val="0"/>
                        </a:spcAft>
                        <a:buClr>
                          <a:schemeClr val="dk1"/>
                        </a:buClr>
                        <a:buSzPts val="1400"/>
                        <a:buFont typeface="Arial"/>
                        <a:buChar char="•"/>
                      </a:pPr>
                      <a:r>
                        <a:rPr lang="en-US" sz="1400" b="0" i="0">
                          <a:solidFill>
                            <a:schemeClr val="dk1"/>
                          </a:solidFill>
                          <a:latin typeface="Calibri"/>
                          <a:ea typeface="Calibri"/>
                          <a:cs typeface="Calibri"/>
                          <a:sym typeface="Calibri"/>
                        </a:rPr>
                        <a:t>If there is no score after 4 downs, the offense loses possession</a:t>
                      </a:r>
                      <a:endParaRPr sz="1400"/>
                    </a:p>
                    <a:p>
                      <a:pPr marL="137160" marR="0" lvl="0" indent="-137160" algn="l" rtl="0">
                        <a:spcBef>
                          <a:spcPts val="0"/>
                        </a:spcBef>
                        <a:spcAft>
                          <a:spcPts val="0"/>
                        </a:spcAft>
                        <a:buClr>
                          <a:schemeClr val="dk1"/>
                        </a:buClr>
                        <a:buSzPts val="1400"/>
                        <a:buFont typeface="Arial"/>
                        <a:buChar char="•"/>
                      </a:pPr>
                      <a:r>
                        <a:rPr lang="en-US" sz="1400" b="0" i="0">
                          <a:solidFill>
                            <a:schemeClr val="dk1"/>
                          </a:solidFill>
                          <a:latin typeface="Calibri"/>
                          <a:ea typeface="Calibri"/>
                          <a:cs typeface="Calibri"/>
                          <a:sym typeface="Calibri"/>
                        </a:rPr>
                        <a:t>After possession ends (4 downs or a score), the defense assumes the ball back at the 40-yard line</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gridSpan="4">
                  <a:txBody>
                    <a:bodyPr/>
                    <a:lstStyle/>
                    <a:p>
                      <a:pPr marL="137160" marR="0" lvl="0" indent="-137160" algn="l" rtl="0">
                        <a:spcBef>
                          <a:spcPts val="0"/>
                        </a:spcBef>
                        <a:spcAft>
                          <a:spcPts val="0"/>
                        </a:spcAft>
                        <a:buClr>
                          <a:srgbClr val="000000"/>
                        </a:buClr>
                        <a:buSzPts val="1400"/>
                        <a:buFont typeface="Noto Sans Symbols"/>
                        <a:buChar char="∙"/>
                      </a:pPr>
                      <a:r>
                        <a:rPr lang="en-US" sz="1400" b="0" i="0">
                          <a:solidFill>
                            <a:srgbClr val="000000"/>
                          </a:solidFill>
                          <a:latin typeface="Calibri"/>
                          <a:ea typeface="Calibri"/>
                          <a:cs typeface="Calibri"/>
                          <a:sym typeface="Calibri"/>
                        </a:rPr>
                        <a:t>Four downs to advance 10 yards</a:t>
                      </a:r>
                      <a:endParaRPr sz="1400"/>
                    </a:p>
                  </a:txBody>
                  <a:tcPr marL="68575" marR="68575" marT="0" marB="0">
                    <a:lnL w="1905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30950">
                <a:tc>
                  <a:txBody>
                    <a:bodyPr/>
                    <a:lstStyle/>
                    <a:p>
                      <a:pPr marL="0" marR="0" lvl="0" indent="0" algn="l" rtl="0">
                        <a:spcBef>
                          <a:spcPts val="0"/>
                        </a:spcBef>
                        <a:spcAft>
                          <a:spcPts val="0"/>
                        </a:spcAft>
                        <a:buNone/>
                      </a:pPr>
                      <a:r>
                        <a:rPr lang="en-US" sz="1400" b="1">
                          <a:solidFill>
                            <a:schemeClr val="lt1"/>
                          </a:solidFill>
                        </a:rPr>
                        <a:t>SCORING</a:t>
                      </a:r>
                      <a:endParaRPr sz="1400"/>
                    </a:p>
                  </a:txBody>
                  <a:tcPr marL="91450" marR="91450" marT="45725" marB="45725">
                    <a:lnL w="1270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a:txBody>
                    <a:bodyPr/>
                    <a:lstStyle/>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cs typeface="Calibri"/>
                          <a:sym typeface="Calibri"/>
                        </a:rPr>
                        <a:t>No official score </a:t>
                      </a:r>
                      <a:r>
                        <a:rPr lang="en-US" sz="1400">
                          <a:solidFill>
                            <a:schemeClr val="dk1"/>
                          </a:solidFill>
                          <a:latin typeface="Calibri"/>
                          <a:cs typeface="Calibri"/>
                          <a:sym typeface="Calibri"/>
                        </a:rPr>
                        <a:t>is kept</a:t>
                      </a:r>
                      <a:endParaRPr sz="140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gridSpan="4">
                  <a:txBody>
                    <a:bodyPr/>
                    <a:lstStyle/>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Touchdown </a:t>
                      </a:r>
                      <a:r>
                        <a:rPr lang="en-US" sz="1400" dirty="0"/>
                        <a:t>-</a:t>
                      </a:r>
                      <a:r>
                        <a:rPr lang="en-US" sz="1400" dirty="0">
                          <a:solidFill>
                            <a:schemeClr val="dk1"/>
                          </a:solidFill>
                          <a:latin typeface="Calibri"/>
                          <a:ea typeface="Calibri"/>
                          <a:cs typeface="Calibri"/>
                          <a:sym typeface="Calibri"/>
                        </a:rPr>
                        <a:t> 6 points, Field Goal – 3 points</a:t>
                      </a:r>
                      <a:endParaRPr sz="1400" dirty="0"/>
                    </a:p>
                    <a:p>
                      <a:pPr marL="285750" marR="0" lvl="0" indent="-285750" algn="l" rtl="0">
                        <a:spcBef>
                          <a:spcPts val="0"/>
                        </a:spcBef>
                        <a:spcAft>
                          <a:spcPts val="0"/>
                        </a:spcAft>
                        <a:buClr>
                          <a:schemeClr val="dk1"/>
                        </a:buClr>
                        <a:buSzPts val="1400"/>
                        <a:buFont typeface="Arial" panose="020B0604020202020204" pitchFamily="34" charset="0"/>
                        <a:buChar char="•"/>
                      </a:pPr>
                      <a:r>
                        <a:rPr lang="en-US" sz="1400" dirty="0">
                          <a:solidFill>
                            <a:schemeClr val="dk1"/>
                          </a:solidFill>
                          <a:latin typeface="Calibri"/>
                          <a:ea typeface="Calibri"/>
                          <a:cs typeface="Calibri"/>
                          <a:sym typeface="Calibri"/>
                        </a:rPr>
                        <a:t>Point After Try (P.A.T.):</a:t>
                      </a:r>
                      <a:endParaRPr sz="1400" dirty="0"/>
                    </a:p>
                    <a:p>
                      <a:pPr marL="594360" marR="0" lvl="1" indent="-137159" algn="l" rtl="0">
                        <a:spcBef>
                          <a:spcPts val="0"/>
                        </a:spcBef>
                        <a:spcAft>
                          <a:spcPts val="0"/>
                        </a:spcAft>
                        <a:buClr>
                          <a:schemeClr val="dk1"/>
                        </a:buClr>
                        <a:buSzPts val="1400"/>
                        <a:buFont typeface="Arial"/>
                        <a:buChar char="•"/>
                      </a:pPr>
                      <a:r>
                        <a:rPr lang="en-US" sz="1400" u="none" strike="noStrike" cap="none" dirty="0">
                          <a:solidFill>
                            <a:schemeClr val="dk1"/>
                          </a:solidFill>
                          <a:latin typeface="Calibri"/>
                          <a:ea typeface="Calibri"/>
                          <a:cs typeface="Calibri"/>
                          <a:sym typeface="Calibri"/>
                        </a:rPr>
                        <a:t>Ball spotted on the 2-yard line for a run or pass P.A.T. attempt</a:t>
                      </a:r>
                      <a:endParaRPr sz="1400" dirty="0"/>
                    </a:p>
                    <a:p>
                      <a:pPr marL="594360" marR="0" lvl="1" indent="-137159" algn="l" rtl="0">
                        <a:spcBef>
                          <a:spcPts val="0"/>
                        </a:spcBef>
                        <a:spcAft>
                          <a:spcPts val="0"/>
                        </a:spcAft>
                        <a:buClr>
                          <a:schemeClr val="dk1"/>
                        </a:buClr>
                        <a:buSzPts val="1400"/>
                        <a:buFont typeface="Arial"/>
                        <a:buChar char="•"/>
                      </a:pPr>
                      <a:r>
                        <a:rPr lang="en-US" sz="1400" u="none" strike="noStrike" cap="none" dirty="0">
                          <a:solidFill>
                            <a:schemeClr val="dk1"/>
                          </a:solidFill>
                          <a:latin typeface="Calibri"/>
                          <a:ea typeface="Calibri"/>
                          <a:cs typeface="Calibri"/>
                          <a:sym typeface="Calibri"/>
                        </a:rPr>
                        <a:t>Run or pass behind the line of scrimmage - 1 point</a:t>
                      </a:r>
                      <a:endParaRPr sz="1400" dirty="0"/>
                    </a:p>
                    <a:p>
                      <a:pPr marL="594360" marR="0" lvl="1" indent="-137159" algn="l" rtl="0">
                        <a:spcBef>
                          <a:spcPts val="0"/>
                        </a:spcBef>
                        <a:spcAft>
                          <a:spcPts val="0"/>
                        </a:spcAft>
                        <a:buClr>
                          <a:schemeClr val="dk1"/>
                        </a:buClr>
                        <a:buSzPts val="1400"/>
                        <a:buFont typeface="Arial"/>
                        <a:buChar char="•"/>
                      </a:pPr>
                      <a:r>
                        <a:rPr lang="en-US" sz="1400" u="none" strike="noStrike" cap="none" dirty="0">
                          <a:solidFill>
                            <a:schemeClr val="dk1"/>
                          </a:solidFill>
                          <a:latin typeface="Calibri"/>
                          <a:ea typeface="Calibri"/>
                          <a:cs typeface="Calibri"/>
                          <a:sym typeface="Calibri"/>
                        </a:rPr>
                        <a:t>Pass across the line of scrimmage </a:t>
                      </a:r>
                      <a:r>
                        <a:rPr lang="en-US" sz="1400" dirty="0"/>
                        <a:t>-</a:t>
                      </a:r>
                      <a:r>
                        <a:rPr lang="en-US" sz="1400" u="none" strike="noStrike" cap="none" dirty="0">
                          <a:solidFill>
                            <a:schemeClr val="dk1"/>
                          </a:solidFill>
                          <a:latin typeface="Calibri"/>
                          <a:ea typeface="Calibri"/>
                          <a:cs typeface="Calibri"/>
                          <a:sym typeface="Calibri"/>
                        </a:rPr>
                        <a:t> 2 points</a:t>
                      </a:r>
                      <a:r>
                        <a:rPr lang="en-US" sz="1400" u="none" strike="noStrike" cap="none" dirty="0"/>
                        <a:t> </a:t>
                      </a:r>
                    </a:p>
                    <a:p>
                      <a:pPr marL="594360" marR="0" lvl="1" indent="-137159" algn="l" rtl="0">
                        <a:spcBef>
                          <a:spcPts val="0"/>
                        </a:spcBef>
                        <a:spcAft>
                          <a:spcPts val="0"/>
                        </a:spcAft>
                        <a:buClr>
                          <a:schemeClr val="dk1"/>
                        </a:buClr>
                        <a:buSzPts val="1400"/>
                        <a:buFont typeface="Arial"/>
                        <a:buChar char="•"/>
                      </a:pPr>
                      <a:r>
                        <a:rPr lang="en-US" sz="1400" u="none" strike="noStrike" cap="none" dirty="0"/>
                        <a:t>Ball spotted on the goal line for a P.A.T kick attempt, kick off tee, no linemen (free kick)</a:t>
                      </a:r>
                    </a:p>
                    <a:p>
                      <a:pPr marL="594360" marR="0" lvl="1" indent="-137159" algn="l" rtl="0">
                        <a:spcBef>
                          <a:spcPts val="0"/>
                        </a:spcBef>
                        <a:spcAft>
                          <a:spcPts val="0"/>
                        </a:spcAft>
                        <a:buClr>
                          <a:schemeClr val="dk1"/>
                        </a:buClr>
                        <a:buSzPts val="1400"/>
                        <a:buFont typeface="Arial"/>
                        <a:buChar char="•"/>
                      </a:pPr>
                      <a:r>
                        <a:rPr lang="en-US" sz="1400" u="none" strike="noStrike" cap="none" dirty="0"/>
                        <a:t>Kicked P.A.T – 2 points</a:t>
                      </a:r>
                      <a:endParaRPr sz="1400" u="none" strike="noStrike" cap="none" dirty="0"/>
                    </a:p>
                  </a:txBody>
                  <a:tcPr marL="91450" marR="91450" marT="45725" marB="45725">
                    <a:lnL w="1905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30950">
                <a:tc>
                  <a:txBody>
                    <a:bodyPr/>
                    <a:lstStyle/>
                    <a:p>
                      <a:pPr marL="0" marR="0" lvl="0" indent="0" algn="l" rtl="0">
                        <a:spcBef>
                          <a:spcPts val="0"/>
                        </a:spcBef>
                        <a:spcAft>
                          <a:spcPts val="0"/>
                        </a:spcAft>
                        <a:buNone/>
                      </a:pPr>
                      <a:r>
                        <a:rPr lang="en-US" sz="1400" b="1">
                          <a:solidFill>
                            <a:schemeClr val="lt1"/>
                          </a:solidFill>
                        </a:rPr>
                        <a:t>FUMBLES</a:t>
                      </a:r>
                      <a:endParaRPr sz="1400"/>
                    </a:p>
                  </a:txBody>
                  <a:tcPr marL="91450" marR="91450" marT="45725" marB="45725">
                    <a:lnL w="1270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5">
                  <a:txBody>
                    <a:bodyPr/>
                    <a:lstStyle/>
                    <a:p>
                      <a:pPr marL="137160" marR="0" lvl="0" indent="-137160" algn="l" rtl="0">
                        <a:spcBef>
                          <a:spcPts val="0"/>
                        </a:spcBef>
                        <a:spcAft>
                          <a:spcPts val="0"/>
                        </a:spcAft>
                        <a:buClr>
                          <a:schemeClr val="dk1"/>
                        </a:buClr>
                        <a:buSzPts val="1400"/>
                        <a:buFont typeface="Arial"/>
                        <a:buChar char="•"/>
                      </a:pPr>
                      <a:r>
                        <a:rPr lang="en-US" sz="1400">
                          <a:solidFill>
                            <a:schemeClr val="dk1"/>
                          </a:solidFill>
                          <a:latin typeface="Calibri"/>
                          <a:ea typeface="Calibri"/>
                          <a:cs typeface="Calibri"/>
                          <a:sym typeface="Calibri"/>
                        </a:rPr>
                        <a:t>There are no fumbles.  If the offensive player loses the ball, the play is down where the ball hits the ground or where the player was at the time of loss of possession, whichever is fewer yards advanced</a:t>
                      </a:r>
                      <a:endParaRPr sz="1400"/>
                    </a:p>
                    <a:p>
                      <a:pPr marL="137160" marR="0" lvl="0" indent="-137160" algn="l" rtl="0">
                        <a:spcBef>
                          <a:spcPts val="0"/>
                        </a:spcBef>
                        <a:spcAft>
                          <a:spcPts val="0"/>
                        </a:spcAft>
                        <a:buClr>
                          <a:schemeClr val="dk1"/>
                        </a:buClr>
                        <a:buSzPts val="1400"/>
                        <a:buFont typeface="Arial"/>
                        <a:buChar char="•"/>
                      </a:pPr>
                      <a:r>
                        <a:rPr lang="en-US" sz="1400">
                          <a:solidFill>
                            <a:schemeClr val="dk1"/>
                          </a:solidFill>
                          <a:latin typeface="Calibri"/>
                          <a:ea typeface="Calibri"/>
                          <a:cs typeface="Calibri"/>
                          <a:sym typeface="Calibri"/>
                        </a:rPr>
                        <a:t>The play will be whistled down when the ball hits the ground</a:t>
                      </a:r>
                      <a:endParaRPr sz="1400"/>
                    </a:p>
                    <a:p>
                      <a:pPr marL="137160" marR="0" lvl="0" indent="-137160" algn="l" rtl="0">
                        <a:spcBef>
                          <a:spcPts val="0"/>
                        </a:spcBef>
                        <a:spcAft>
                          <a:spcPts val="0"/>
                        </a:spcAft>
                        <a:buClr>
                          <a:schemeClr val="dk1"/>
                        </a:buClr>
                        <a:buSzPts val="1400"/>
                        <a:buFont typeface="Arial"/>
                        <a:buChar char="•"/>
                      </a:pPr>
                      <a:r>
                        <a:rPr lang="en-US" sz="1400">
                          <a:solidFill>
                            <a:schemeClr val="dk1"/>
                          </a:solidFill>
                          <a:latin typeface="Calibri"/>
                          <a:ea typeface="Calibri"/>
                          <a:cs typeface="Calibri"/>
                          <a:sym typeface="Calibri"/>
                        </a:rPr>
                        <a:t>Except in the case of bad or dropped snaps, the ball will be spotted where it hits the ground</a:t>
                      </a:r>
                      <a:endParaRPr sz="1400"/>
                    </a:p>
                    <a:p>
                      <a:pPr marL="137160" marR="0" lvl="0" indent="-137160" algn="l" rtl="0">
                        <a:spcBef>
                          <a:spcPts val="0"/>
                        </a:spcBef>
                        <a:spcAft>
                          <a:spcPts val="0"/>
                        </a:spcAft>
                        <a:buClr>
                          <a:schemeClr val="dk1"/>
                        </a:buClr>
                        <a:buSzPts val="1400"/>
                        <a:buFont typeface="Arial"/>
                        <a:buChar char="•"/>
                      </a:pPr>
                      <a:r>
                        <a:rPr lang="en-US" sz="1400">
                          <a:solidFill>
                            <a:schemeClr val="dk1"/>
                          </a:solidFill>
                          <a:latin typeface="Calibri"/>
                          <a:ea typeface="Calibri"/>
                          <a:cs typeface="Calibri"/>
                          <a:sym typeface="Calibri"/>
                        </a:rPr>
                        <a:t>Bad or dropped snaps (including snaps which go over the quarterback’s head in the shotgun formation) will be spotted at the original line of scrimmage</a:t>
                      </a:r>
                      <a:r>
                        <a:rPr lang="en-US" sz="1400"/>
                        <a:t> </a:t>
                      </a:r>
                      <a:endParaRPr sz="1400"/>
                    </a:p>
                  </a:txBody>
                  <a:tcPr marL="91450" marR="91450" marT="45725" marB="45725">
                    <a:lnL w="1905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330950">
                <a:tc>
                  <a:txBody>
                    <a:bodyPr/>
                    <a:lstStyle/>
                    <a:p>
                      <a:pPr marL="0" marR="0" lvl="0" indent="0" algn="l" rtl="0">
                        <a:spcBef>
                          <a:spcPts val="0"/>
                        </a:spcBef>
                        <a:spcAft>
                          <a:spcPts val="0"/>
                        </a:spcAft>
                        <a:buNone/>
                      </a:pPr>
                      <a:r>
                        <a:rPr lang="en-US" sz="1400" b="1">
                          <a:solidFill>
                            <a:schemeClr val="lt1"/>
                          </a:solidFill>
                        </a:rPr>
                        <a:t>FORWARD PASSES/LATERALS / PITCHES</a:t>
                      </a:r>
                      <a:endParaRPr sz="1400"/>
                    </a:p>
                  </a:txBody>
                  <a:tcPr marL="91450" marR="91450" marT="45725" marB="45725">
                    <a:lnL w="1270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dk1"/>
                    </a:solidFill>
                  </a:tcPr>
                </a:tc>
                <a:tc>
                  <a:txBody>
                    <a:bodyPr/>
                    <a:lstStyle/>
                    <a:p>
                      <a:pPr marL="0" marR="0" lvl="0" indent="0" algn="l" rtl="0">
                        <a:spcBef>
                          <a:spcPts val="0"/>
                        </a:spcBef>
                        <a:spcAft>
                          <a:spcPts val="0"/>
                        </a:spcAft>
                        <a:buNone/>
                      </a:pPr>
                      <a:r>
                        <a:rPr lang="en-US" sz="1400" b="1"/>
                        <a:t>CANNOT</a:t>
                      </a:r>
                      <a:r>
                        <a:rPr lang="en-US" sz="1400"/>
                        <a:t> be intercepted</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2">
                  <a:txBody>
                    <a:bodyPr/>
                    <a:lstStyle/>
                    <a:p>
                      <a:pPr marL="0" marR="0" lvl="0" indent="0" algn="l" rtl="0">
                        <a:spcBef>
                          <a:spcPts val="0"/>
                        </a:spcBef>
                        <a:spcAft>
                          <a:spcPts val="0"/>
                        </a:spcAft>
                        <a:buNone/>
                      </a:pPr>
                      <a:r>
                        <a:rPr lang="en-US" sz="1400" dirty="0"/>
                        <a:t>Regular Season:</a:t>
                      </a:r>
                      <a:endParaRPr sz="1400" dirty="0"/>
                    </a:p>
                    <a:p>
                      <a:pPr marL="0" marR="0" lvl="0" indent="0" algn="l" rtl="0">
                        <a:spcBef>
                          <a:spcPts val="0"/>
                        </a:spcBef>
                        <a:spcAft>
                          <a:spcPts val="0"/>
                        </a:spcAft>
                        <a:buNone/>
                      </a:pPr>
                      <a:r>
                        <a:rPr lang="en-US" sz="1400" b="1" dirty="0"/>
                        <a:t>CANNOT</a:t>
                      </a:r>
                      <a:r>
                        <a:rPr lang="en-US" sz="1400" dirty="0"/>
                        <a:t> be intercepted</a:t>
                      </a:r>
                      <a:endParaRPr sz="1400" dirty="0"/>
                    </a:p>
                    <a:p>
                      <a:pPr marL="0" marR="0" lvl="0" indent="0" algn="l" rtl="0">
                        <a:spcBef>
                          <a:spcPts val="0"/>
                        </a:spcBef>
                        <a:spcAft>
                          <a:spcPts val="0"/>
                        </a:spcAft>
                        <a:buNone/>
                      </a:pPr>
                      <a:r>
                        <a:rPr lang="en-US" sz="1400" dirty="0"/>
                        <a:t>Playoffs:</a:t>
                      </a:r>
                      <a:endParaRPr sz="1400" dirty="0"/>
                    </a:p>
                    <a:p>
                      <a:pPr marL="0" marR="0" lvl="0" indent="0" algn="l" rtl="0">
                        <a:spcBef>
                          <a:spcPts val="0"/>
                        </a:spcBef>
                        <a:spcAft>
                          <a:spcPts val="0"/>
                        </a:spcAft>
                        <a:buNone/>
                      </a:pPr>
                      <a:r>
                        <a:rPr lang="en-US" sz="1400" b="1" dirty="0"/>
                        <a:t>CAN</a:t>
                      </a:r>
                      <a:r>
                        <a:rPr lang="en-US" sz="1400" dirty="0"/>
                        <a:t> be intercepted &amp; returned</a:t>
                      </a:r>
                      <a:endParaRPr sz="1400" dirty="0"/>
                    </a:p>
                  </a:txBody>
                  <a:tcPr marL="91450" marR="91450" marT="45725" marB="45725">
                    <a:lnL w="1905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pPr marL="0" marR="0" lvl="0" indent="0" algn="l" rtl="0">
                        <a:spcBef>
                          <a:spcPts val="0"/>
                        </a:spcBef>
                        <a:spcAft>
                          <a:spcPts val="0"/>
                        </a:spcAft>
                        <a:buNone/>
                      </a:pPr>
                      <a:r>
                        <a:rPr lang="en-US" sz="1400" b="1" dirty="0"/>
                        <a:t>CAN</a:t>
                      </a:r>
                      <a:r>
                        <a:rPr lang="en-US" sz="1400" dirty="0"/>
                        <a:t> be intercepted</a:t>
                      </a:r>
                      <a:endParaRPr sz="14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2">
                  <a:txBody>
                    <a:bodyPr/>
                    <a:lstStyle/>
                    <a:p>
                      <a:r>
                        <a:rPr lang="en-US" sz="1400" b="1" dirty="0"/>
                        <a:t>CAN</a:t>
                      </a:r>
                      <a:r>
                        <a:rPr lang="en-US" sz="1400" dirty="0"/>
                        <a:t> be intercepted &amp; returned</a:t>
                      </a:r>
                      <a:endParaRPr lang="en-US"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graphicFrame>
        <p:nvGraphicFramePr>
          <p:cNvPr id="106" name="Google Shape;106;p5"/>
          <p:cNvGraphicFramePr/>
          <p:nvPr>
            <p:extLst>
              <p:ext uri="{D42A27DB-BD31-4B8C-83A1-F6EECF244321}">
                <p14:modId xmlns:p14="http://schemas.microsoft.com/office/powerpoint/2010/main" val="392513673"/>
              </p:ext>
            </p:extLst>
          </p:nvPr>
        </p:nvGraphicFramePr>
        <p:xfrm>
          <a:off x="0" y="0"/>
          <a:ext cx="12242800" cy="4842875"/>
        </p:xfrm>
        <a:graphic>
          <a:graphicData uri="http://schemas.openxmlformats.org/drawingml/2006/table">
            <a:tbl>
              <a:tblPr firstRow="1" bandRow="1">
                <a:noFill/>
                <a:tableStyleId>{5FBF3D35-4DD2-4DEE-A10B-C4C32E77BB3C}</a:tableStyleId>
              </a:tblPr>
              <a:tblGrid>
                <a:gridCol w="2387600">
                  <a:extLst>
                    <a:ext uri="{9D8B030D-6E8A-4147-A177-3AD203B41FA5}">
                      <a16:colId xmlns:a16="http://schemas.microsoft.com/office/drawing/2014/main" val="20000"/>
                    </a:ext>
                  </a:extLst>
                </a:gridCol>
                <a:gridCol w="2387600">
                  <a:extLst>
                    <a:ext uri="{9D8B030D-6E8A-4147-A177-3AD203B41FA5}">
                      <a16:colId xmlns:a16="http://schemas.microsoft.com/office/drawing/2014/main" val="20001"/>
                    </a:ext>
                  </a:extLst>
                </a:gridCol>
                <a:gridCol w="2387600">
                  <a:extLst>
                    <a:ext uri="{9D8B030D-6E8A-4147-A177-3AD203B41FA5}">
                      <a16:colId xmlns:a16="http://schemas.microsoft.com/office/drawing/2014/main" val="20002"/>
                    </a:ext>
                  </a:extLst>
                </a:gridCol>
                <a:gridCol w="2387600">
                  <a:extLst>
                    <a:ext uri="{9D8B030D-6E8A-4147-A177-3AD203B41FA5}">
                      <a16:colId xmlns:a16="http://schemas.microsoft.com/office/drawing/2014/main" val="20003"/>
                    </a:ext>
                  </a:extLst>
                </a:gridCol>
                <a:gridCol w="2692400">
                  <a:extLst>
                    <a:ext uri="{9D8B030D-6E8A-4147-A177-3AD203B41FA5}">
                      <a16:colId xmlns:a16="http://schemas.microsoft.com/office/drawing/2014/main" val="20004"/>
                    </a:ext>
                  </a:extLst>
                </a:gridCol>
              </a:tblGrid>
              <a:tr h="300225">
                <a:tc>
                  <a:txBody>
                    <a:bodyPr/>
                    <a:lstStyle/>
                    <a:p>
                      <a:pPr marL="0" marR="0" lvl="0" indent="0" algn="l" rtl="0">
                        <a:spcBef>
                          <a:spcPts val="0"/>
                        </a:spcBef>
                        <a:spcAft>
                          <a:spcPts val="0"/>
                        </a:spcAft>
                        <a:buNone/>
                      </a:pP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TUFFS</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WHITE</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BLACK</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RED</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extLst>
                  <a:ext uri="{0D108BD9-81ED-4DB2-BD59-A6C34878D82A}">
                    <a16:rowId xmlns:a16="http://schemas.microsoft.com/office/drawing/2014/main" val="10000"/>
                  </a:ext>
                </a:extLst>
              </a:tr>
              <a:tr h="330950">
                <a:tc>
                  <a:txBody>
                    <a:bodyPr/>
                    <a:lstStyle/>
                    <a:p>
                      <a:pPr marL="0" marR="0" lvl="0" indent="0" algn="l" rtl="0">
                        <a:spcBef>
                          <a:spcPts val="0"/>
                        </a:spcBef>
                        <a:spcAft>
                          <a:spcPts val="0"/>
                        </a:spcAft>
                        <a:buNone/>
                      </a:pPr>
                      <a:r>
                        <a:rPr lang="en-US" sz="1400" b="1">
                          <a:solidFill>
                            <a:schemeClr val="lt1"/>
                          </a:solidFill>
                        </a:rPr>
                        <a:t>FORWARD PASSES/</a:t>
                      </a:r>
                      <a:r>
                        <a:rPr lang="en-US" sz="1400" b="1">
                          <a:solidFill>
                            <a:schemeClr val="lt1"/>
                          </a:solidFill>
                          <a:latin typeface="Calibri"/>
                          <a:ea typeface="Calibri"/>
                          <a:cs typeface="Calibri"/>
                          <a:sym typeface="Calibri"/>
                        </a:rPr>
                        <a:t>LATERALS / PITCHES DETAILS</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4">
                  <a:txBody>
                    <a:bodyPr/>
                    <a:lstStyle/>
                    <a:p>
                      <a:pPr marL="0" marR="0" lvl="0" indent="0" algn="l" rtl="0">
                        <a:spcBef>
                          <a:spcPts val="0"/>
                        </a:spcBef>
                        <a:spcAft>
                          <a:spcPts val="0"/>
                        </a:spcAft>
                        <a:buNone/>
                      </a:pPr>
                      <a:r>
                        <a:rPr lang="en-US" sz="1400">
                          <a:solidFill>
                            <a:srgbClr val="000000"/>
                          </a:solidFill>
                          <a:latin typeface="Calibri"/>
                          <a:ea typeface="Calibri"/>
                          <a:cs typeface="Calibri"/>
                          <a:sym typeface="Calibri"/>
                        </a:rPr>
                        <a:t>If a lateral is “intercepted” under rules where interceptions are NOT allowed, the ball is considered an incomplete pass.</a:t>
                      </a:r>
                      <a:endParaRPr sz="1400"/>
                    </a:p>
                    <a:p>
                      <a:pPr marL="0" marR="0" lvl="0" indent="0" algn="l" rtl="0">
                        <a:spcBef>
                          <a:spcPts val="0"/>
                        </a:spcBef>
                        <a:spcAft>
                          <a:spcPts val="0"/>
                        </a:spcAft>
                        <a:buNone/>
                      </a:pPr>
                      <a:r>
                        <a:rPr lang="en-US" sz="1400">
                          <a:solidFill>
                            <a:srgbClr val="000000"/>
                          </a:solidFill>
                          <a:latin typeface="Calibri"/>
                          <a:ea typeface="Calibri"/>
                          <a:cs typeface="Calibri"/>
                          <a:sym typeface="Calibri"/>
                        </a:rPr>
                        <a:t>The rationale for the WHITE division rules variance between regular season and playoffs is to encourage passing during the “player participation” rotations occurring during the regular season.</a:t>
                      </a:r>
                      <a:endParaRPr sz="1400"/>
                    </a:p>
                  </a:txBody>
                  <a:tcPr marL="68575" marR="68575"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77800">
                <a:tc>
                  <a:txBody>
                    <a:bodyPr/>
                    <a:lstStyle/>
                    <a:p>
                      <a:pPr marL="0" marR="0" lvl="0" indent="0" algn="l" rtl="0">
                        <a:spcBef>
                          <a:spcPts val="0"/>
                        </a:spcBef>
                        <a:spcAft>
                          <a:spcPts val="0"/>
                        </a:spcAft>
                        <a:buNone/>
                      </a:pPr>
                      <a:r>
                        <a:rPr lang="en-US" sz="1400" b="1">
                          <a:solidFill>
                            <a:schemeClr val="lt1"/>
                          </a:solidFill>
                        </a:rPr>
                        <a:t>KICKOFFS</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a:txBody>
                    <a:bodyPr/>
                    <a:lstStyle/>
                    <a:p>
                      <a:pPr marL="0" marR="0" lvl="0" indent="0" algn="l" rtl="0">
                        <a:spcBef>
                          <a:spcPts val="0"/>
                        </a:spcBef>
                        <a:spcAft>
                          <a:spcPts val="0"/>
                        </a:spcAft>
                        <a:buNone/>
                      </a:pPr>
                      <a:r>
                        <a:rPr lang="en-US" sz="1400" u="none"/>
                        <a:t>No kickoffs</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400"/>
                        <a:t>35-yard line</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gridSpan="2">
                  <a:txBody>
                    <a:bodyPr/>
                    <a:lstStyle/>
                    <a:p>
                      <a:pPr marL="0" marR="0" lvl="0" indent="0" algn="l" rtl="0">
                        <a:spcBef>
                          <a:spcPts val="0"/>
                        </a:spcBef>
                        <a:spcAft>
                          <a:spcPts val="0"/>
                        </a:spcAft>
                        <a:buNone/>
                      </a:pPr>
                      <a:r>
                        <a:rPr lang="en-US" sz="1400"/>
                        <a:t>30-yard line</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2"/>
                  </a:ext>
                </a:extLst>
              </a:tr>
              <a:tr h="3593175">
                <a:tc>
                  <a:txBody>
                    <a:bodyPr/>
                    <a:lstStyle/>
                    <a:p>
                      <a:pPr marL="0" marR="0" lvl="0" indent="0" algn="l" rtl="0">
                        <a:spcBef>
                          <a:spcPts val="0"/>
                        </a:spcBef>
                        <a:spcAft>
                          <a:spcPts val="0"/>
                        </a:spcAft>
                        <a:buNone/>
                      </a:pPr>
                      <a:r>
                        <a:rPr lang="en-US" sz="1400" b="1" dirty="0">
                          <a:solidFill>
                            <a:schemeClr val="lt1"/>
                          </a:solidFill>
                        </a:rPr>
                        <a:t>KICKOFF DETAILS</a:t>
                      </a:r>
                      <a:endParaRPr sz="140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dk1"/>
                    </a:solidFill>
                  </a:tcPr>
                </a:tc>
                <a:tc gridSpan="4">
                  <a:txBody>
                    <a:bodyPr/>
                    <a:lstStyle/>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A team leading by more than 16 points is required to kick off from 10 yards deeper than normally required.  </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The ball must be kicked 10 yards or is to be kicked over without penalty.  </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If a ball is kicked out of bounds, but does travel 10 yards, the receiving team has a choice of:</a:t>
                      </a:r>
                      <a:endParaRPr sz="1400" dirty="0"/>
                    </a:p>
                    <a:p>
                      <a:pPr marL="800100" marR="0" lvl="1" indent="-342900" algn="l" rtl="0">
                        <a:spcBef>
                          <a:spcPts val="0"/>
                        </a:spcBef>
                        <a:spcAft>
                          <a:spcPts val="0"/>
                        </a:spcAft>
                        <a:buClr>
                          <a:schemeClr val="dk1"/>
                        </a:buClr>
                        <a:buSzPts val="1400"/>
                        <a:buFont typeface="Calibri"/>
                        <a:buAutoNum type="alphaLcPeriod"/>
                      </a:pPr>
                      <a:r>
                        <a:rPr lang="en-US" sz="1400" u="none" strike="noStrike" cap="none" dirty="0">
                          <a:solidFill>
                            <a:schemeClr val="dk1"/>
                          </a:solidFill>
                          <a:latin typeface="Calibri"/>
                          <a:ea typeface="Calibri"/>
                          <a:cs typeface="Calibri"/>
                          <a:sym typeface="Calibri"/>
                        </a:rPr>
                        <a:t>Re-kick starting 5 yards back of the last kick,   OR…</a:t>
                      </a:r>
                      <a:endParaRPr sz="1400" dirty="0"/>
                    </a:p>
                    <a:p>
                      <a:pPr marL="800100" marR="0" lvl="1" indent="-342900" algn="l" rtl="0">
                        <a:spcBef>
                          <a:spcPts val="0"/>
                        </a:spcBef>
                        <a:spcAft>
                          <a:spcPts val="0"/>
                        </a:spcAft>
                        <a:buClr>
                          <a:schemeClr val="dk1"/>
                        </a:buClr>
                        <a:buSzPts val="1400"/>
                        <a:buFont typeface="Calibri"/>
                        <a:buAutoNum type="alphaLcPeriod"/>
                      </a:pPr>
                      <a:r>
                        <a:rPr lang="en-US" sz="1400" u="none" strike="noStrike" cap="none" dirty="0">
                          <a:solidFill>
                            <a:schemeClr val="dk1"/>
                          </a:solidFill>
                          <a:latin typeface="Calibri"/>
                          <a:ea typeface="Calibri"/>
                          <a:cs typeface="Calibri"/>
                          <a:sym typeface="Calibri"/>
                        </a:rPr>
                        <a:t>Taking the ball at the point where it went out of bounds</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The kick-off receiving team is the only team that can recover and advance the ball.  No on-side kicks are allowed.  </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Kickoffs should occur within 1 minute of the result of the extra point try.  The game clock shall stop after the 1 min if the ball has yet to be kicked.  The clock starts again once the receiving team touches the football </a:t>
                      </a:r>
                      <a:endParaRPr sz="1400" dirty="0"/>
                    </a:p>
                    <a:p>
                      <a:pPr marL="137160" marR="0" lvl="0" indent="-48260" algn="l" rtl="0">
                        <a:spcBef>
                          <a:spcPts val="0"/>
                        </a:spcBef>
                        <a:spcAft>
                          <a:spcPts val="0"/>
                        </a:spcAft>
                        <a:buClr>
                          <a:schemeClr val="dk1"/>
                        </a:buClr>
                        <a:buSzPts val="1400"/>
                        <a:buFont typeface="Arial"/>
                        <a:buNone/>
                      </a:pPr>
                      <a:endParaRPr sz="1400" u="none"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graphicFrame>
        <p:nvGraphicFramePr>
          <p:cNvPr id="111" name="Google Shape;111;p6"/>
          <p:cNvGraphicFramePr/>
          <p:nvPr>
            <p:extLst>
              <p:ext uri="{D42A27DB-BD31-4B8C-83A1-F6EECF244321}">
                <p14:modId xmlns:p14="http://schemas.microsoft.com/office/powerpoint/2010/main" val="4200574443"/>
              </p:ext>
            </p:extLst>
          </p:nvPr>
        </p:nvGraphicFramePr>
        <p:xfrm>
          <a:off x="0" y="0"/>
          <a:ext cx="12242800" cy="4145290"/>
        </p:xfrm>
        <a:graphic>
          <a:graphicData uri="http://schemas.openxmlformats.org/drawingml/2006/table">
            <a:tbl>
              <a:tblPr firstRow="1" bandRow="1">
                <a:noFill/>
                <a:tableStyleId>{5FBF3D35-4DD2-4DEE-A10B-C4C32E77BB3C}</a:tableStyleId>
              </a:tblPr>
              <a:tblGrid>
                <a:gridCol w="2387600">
                  <a:extLst>
                    <a:ext uri="{9D8B030D-6E8A-4147-A177-3AD203B41FA5}">
                      <a16:colId xmlns:a16="http://schemas.microsoft.com/office/drawing/2014/main" val="20000"/>
                    </a:ext>
                  </a:extLst>
                </a:gridCol>
                <a:gridCol w="2387600">
                  <a:extLst>
                    <a:ext uri="{9D8B030D-6E8A-4147-A177-3AD203B41FA5}">
                      <a16:colId xmlns:a16="http://schemas.microsoft.com/office/drawing/2014/main" val="20001"/>
                    </a:ext>
                  </a:extLst>
                </a:gridCol>
                <a:gridCol w="2387600">
                  <a:extLst>
                    <a:ext uri="{9D8B030D-6E8A-4147-A177-3AD203B41FA5}">
                      <a16:colId xmlns:a16="http://schemas.microsoft.com/office/drawing/2014/main" val="20002"/>
                    </a:ext>
                  </a:extLst>
                </a:gridCol>
                <a:gridCol w="2387600">
                  <a:extLst>
                    <a:ext uri="{9D8B030D-6E8A-4147-A177-3AD203B41FA5}">
                      <a16:colId xmlns:a16="http://schemas.microsoft.com/office/drawing/2014/main" val="20003"/>
                    </a:ext>
                  </a:extLst>
                </a:gridCol>
                <a:gridCol w="2692400">
                  <a:extLst>
                    <a:ext uri="{9D8B030D-6E8A-4147-A177-3AD203B41FA5}">
                      <a16:colId xmlns:a16="http://schemas.microsoft.com/office/drawing/2014/main" val="20004"/>
                    </a:ext>
                  </a:extLst>
                </a:gridCol>
              </a:tblGrid>
              <a:tr h="300225">
                <a:tc>
                  <a:txBody>
                    <a:bodyPr/>
                    <a:lstStyle/>
                    <a:p>
                      <a:pPr marL="0" marR="0" lvl="0" indent="0" algn="l" rtl="0">
                        <a:spcBef>
                          <a:spcPts val="0"/>
                        </a:spcBef>
                        <a:spcAft>
                          <a:spcPts val="0"/>
                        </a:spcAft>
                        <a:buNone/>
                      </a:pP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TUFFS</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WHITE</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BLACK</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RED</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extLst>
                  <a:ext uri="{0D108BD9-81ED-4DB2-BD59-A6C34878D82A}">
                    <a16:rowId xmlns:a16="http://schemas.microsoft.com/office/drawing/2014/main" val="10000"/>
                  </a:ext>
                </a:extLst>
              </a:tr>
              <a:tr h="330950">
                <a:tc>
                  <a:txBody>
                    <a:bodyPr/>
                    <a:lstStyle/>
                    <a:p>
                      <a:pPr marL="0" marR="0" lvl="0" indent="0" algn="l" rtl="0">
                        <a:spcBef>
                          <a:spcPts val="0"/>
                        </a:spcBef>
                        <a:spcAft>
                          <a:spcPts val="0"/>
                        </a:spcAft>
                        <a:buNone/>
                      </a:pPr>
                      <a:r>
                        <a:rPr lang="en-US" sz="1400" b="1" dirty="0">
                          <a:solidFill>
                            <a:schemeClr val="lt1"/>
                          </a:solidFill>
                          <a:latin typeface="Calibri"/>
                          <a:ea typeface="Calibri"/>
                          <a:cs typeface="Calibri"/>
                          <a:sym typeface="Calibri"/>
                        </a:rPr>
                        <a:t>DEFENSIVE LINE PLAY</a:t>
                      </a:r>
                      <a:endParaRPr sz="140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2">
                  <a:txBody>
                    <a:bodyPr/>
                    <a:lstStyle/>
                    <a:p>
                      <a:pPr marL="137160" marR="0" lvl="0" indent="-137160" algn="l" rtl="0">
                        <a:lnSpc>
                          <a:spcPct val="100000"/>
                        </a:lnSpc>
                        <a:spcBef>
                          <a:spcPts val="0"/>
                        </a:spcBef>
                        <a:spcAft>
                          <a:spcPts val="0"/>
                        </a:spcAft>
                        <a:buClr>
                          <a:schemeClr val="dk1"/>
                        </a:buClr>
                        <a:buSzPts val="1400"/>
                        <a:buFont typeface="Arial"/>
                        <a:buChar char="•"/>
                      </a:pPr>
                      <a:r>
                        <a:rPr lang="en-US" sz="1400">
                          <a:solidFill>
                            <a:schemeClr val="dk1"/>
                          </a:solidFill>
                          <a:latin typeface="Calibri"/>
                          <a:ea typeface="Calibri"/>
                          <a:cs typeface="Calibri"/>
                          <a:sym typeface="Calibri"/>
                        </a:rPr>
                        <a:t>Defensive lineman must be lined-up on the </a:t>
                      </a:r>
                      <a:r>
                        <a:rPr lang="en-US" sz="1400" b="1">
                          <a:solidFill>
                            <a:schemeClr val="dk1"/>
                          </a:solidFill>
                          <a:latin typeface="Calibri"/>
                          <a:ea typeface="Calibri"/>
                          <a:cs typeface="Calibri"/>
                          <a:sym typeface="Calibri"/>
                        </a:rPr>
                        <a:t>OUTSIDE</a:t>
                      </a:r>
                      <a:r>
                        <a:rPr lang="en-US" sz="1400">
                          <a:solidFill>
                            <a:schemeClr val="dk1"/>
                          </a:solidFill>
                          <a:latin typeface="Calibri"/>
                          <a:ea typeface="Calibri"/>
                          <a:cs typeface="Calibri"/>
                          <a:sym typeface="Calibri"/>
                        </a:rPr>
                        <a:t> shoulder of their offensive lineman counterpart (e.g. defensive tackle outside offensive guard; defensive end outside offensive tackle)</a:t>
                      </a:r>
                      <a:endParaRPr sz="1400"/>
                    </a:p>
                    <a:p>
                      <a:pPr marL="137160" marR="0" lvl="0" indent="-137160" algn="l" rtl="0">
                        <a:lnSpc>
                          <a:spcPct val="100000"/>
                        </a:lnSpc>
                        <a:spcBef>
                          <a:spcPts val="0"/>
                        </a:spcBef>
                        <a:spcAft>
                          <a:spcPts val="0"/>
                        </a:spcAft>
                        <a:buClr>
                          <a:schemeClr val="dk1"/>
                        </a:buClr>
                        <a:buSzPts val="1400"/>
                        <a:buFont typeface="Arial"/>
                        <a:buChar char="•"/>
                      </a:pPr>
                      <a:r>
                        <a:rPr lang="en-US" sz="1400"/>
                        <a:t>Defensive l</a:t>
                      </a:r>
                      <a:r>
                        <a:rPr lang="en-US" sz="1400">
                          <a:solidFill>
                            <a:schemeClr val="dk1"/>
                          </a:solidFill>
                          <a:latin typeface="Calibri"/>
                          <a:ea typeface="Calibri"/>
                          <a:cs typeface="Calibri"/>
                          <a:sym typeface="Calibri"/>
                        </a:rPr>
                        <a:t>ineman may </a:t>
                      </a:r>
                      <a:r>
                        <a:rPr lang="en-US" sz="1400" b="1">
                          <a:solidFill>
                            <a:schemeClr val="dk1"/>
                          </a:solidFill>
                          <a:latin typeface="Calibri"/>
                          <a:ea typeface="Calibri"/>
                          <a:cs typeface="Calibri"/>
                          <a:sym typeface="Calibri"/>
                        </a:rPr>
                        <a:t>NOT</a:t>
                      </a:r>
                      <a:r>
                        <a:rPr lang="en-US" sz="1400">
                          <a:solidFill>
                            <a:schemeClr val="dk1"/>
                          </a:solidFill>
                          <a:latin typeface="Calibri"/>
                          <a:ea typeface="Calibri"/>
                          <a:cs typeface="Calibri"/>
                          <a:sym typeface="Calibri"/>
                        </a:rPr>
                        <a:t> initiate contact with the center nor cross the line of scrimmage through the splits between the offensive center and guards. (the “A” gap)</a:t>
                      </a:r>
                      <a:endParaRPr sz="1400"/>
                    </a:p>
                    <a:p>
                      <a:pPr marL="137160" marR="0" lvl="0" indent="-137160" algn="l" rtl="0">
                        <a:lnSpc>
                          <a:spcPct val="100000"/>
                        </a:lnSpc>
                        <a:spcBef>
                          <a:spcPts val="0"/>
                        </a:spcBef>
                        <a:spcAft>
                          <a:spcPts val="0"/>
                        </a:spcAft>
                        <a:buClr>
                          <a:schemeClr val="dk1"/>
                        </a:buClr>
                        <a:buSzPts val="1400"/>
                        <a:buFont typeface="Arial"/>
                        <a:buChar char="•"/>
                      </a:pPr>
                      <a:r>
                        <a:rPr lang="en-US" sz="1400">
                          <a:solidFill>
                            <a:schemeClr val="dk1"/>
                          </a:solidFill>
                          <a:latin typeface="Calibri"/>
                          <a:ea typeface="Calibri"/>
                          <a:cs typeface="Calibri"/>
                          <a:sym typeface="Calibri"/>
                        </a:rPr>
                        <a:t>This rule does not prohibit the defensive tackles from electing not to cross the line of scrimmage and instead electing to move laterally into the gap between the center and guards along the defensive line of scrimmage</a:t>
                      </a:r>
                      <a:endParaRPr sz="1400"/>
                    </a:p>
                    <a:p>
                      <a:pPr marL="137160" marR="0" lvl="0" indent="-137160" algn="l" rtl="0">
                        <a:lnSpc>
                          <a:spcPct val="100000"/>
                        </a:lnSpc>
                        <a:spcBef>
                          <a:spcPts val="0"/>
                        </a:spcBef>
                        <a:spcAft>
                          <a:spcPts val="0"/>
                        </a:spcAft>
                        <a:buClr>
                          <a:schemeClr val="dk1"/>
                        </a:buClr>
                        <a:buSzPts val="1400"/>
                        <a:buFont typeface="Arial"/>
                        <a:buChar char="•"/>
                      </a:pPr>
                      <a:r>
                        <a:rPr lang="en-US" sz="1400">
                          <a:solidFill>
                            <a:schemeClr val="dk1"/>
                          </a:solidFill>
                          <a:latin typeface="Calibri"/>
                          <a:ea typeface="Calibri"/>
                          <a:cs typeface="Calibri"/>
                          <a:sym typeface="Calibri"/>
                        </a:rPr>
                        <a:t>Players eligible to rush may spin or use their hands to attempt to avoid a blocker while rushing, but may not use forearms, straight arms, elbows or head slaps to rush</a:t>
                      </a:r>
                      <a:endParaRPr sz="1400"/>
                    </a:p>
                    <a:p>
                      <a:pPr marL="137160" marR="0" lvl="0" indent="-137160" algn="l" rtl="0">
                        <a:lnSpc>
                          <a:spcPct val="100000"/>
                        </a:lnSpc>
                        <a:spcBef>
                          <a:spcPts val="0"/>
                        </a:spcBef>
                        <a:spcAft>
                          <a:spcPts val="0"/>
                        </a:spcAft>
                        <a:buClr>
                          <a:schemeClr val="dk1"/>
                        </a:buClr>
                        <a:buSzPts val="1400"/>
                        <a:buFont typeface="Arial"/>
                        <a:buChar char="•"/>
                      </a:pPr>
                      <a:r>
                        <a:rPr lang="en-US" sz="1400">
                          <a:solidFill>
                            <a:schemeClr val="dk1"/>
                          </a:solidFill>
                          <a:latin typeface="Calibri"/>
                          <a:ea typeface="Calibri"/>
                          <a:cs typeface="Calibri"/>
                          <a:sym typeface="Calibri"/>
                        </a:rPr>
                        <a:t>Defensive players shall </a:t>
                      </a:r>
                      <a:r>
                        <a:rPr lang="en-US" sz="1400" b="1">
                          <a:solidFill>
                            <a:schemeClr val="dk1"/>
                          </a:solidFill>
                          <a:latin typeface="Calibri"/>
                          <a:ea typeface="Calibri"/>
                          <a:cs typeface="Calibri"/>
                          <a:sym typeface="Calibri"/>
                        </a:rPr>
                        <a:t>NOT</a:t>
                      </a:r>
                      <a:r>
                        <a:rPr lang="en-US" sz="1400">
                          <a:solidFill>
                            <a:schemeClr val="dk1"/>
                          </a:solidFill>
                          <a:latin typeface="Calibri"/>
                          <a:ea typeface="Calibri"/>
                          <a:cs typeface="Calibri"/>
                          <a:sym typeface="Calibri"/>
                        </a:rPr>
                        <a:t> attempt to “bull rush” or run through an offensive blocker</a:t>
                      </a:r>
                      <a:endParaRPr sz="1400"/>
                    </a:p>
                    <a:p>
                      <a:pPr marL="137160" marR="0" lvl="0" indent="-137160" algn="l" rtl="0">
                        <a:lnSpc>
                          <a:spcPct val="100000"/>
                        </a:lnSpc>
                        <a:spcBef>
                          <a:spcPts val="0"/>
                        </a:spcBef>
                        <a:spcAft>
                          <a:spcPts val="0"/>
                        </a:spcAft>
                        <a:buClr>
                          <a:schemeClr val="dk1"/>
                        </a:buClr>
                        <a:buSzPts val="1400"/>
                        <a:buFont typeface="Arial"/>
                        <a:buChar char="•"/>
                      </a:pPr>
                      <a:r>
                        <a:rPr lang="en-US" sz="1400">
                          <a:solidFill>
                            <a:schemeClr val="dk1"/>
                          </a:solidFill>
                          <a:latin typeface="Calibri"/>
                          <a:ea typeface="Calibri"/>
                          <a:cs typeface="Calibri"/>
                          <a:sym typeface="Calibri"/>
                        </a:rPr>
                        <a:t>Defensive lineman must be “squared up” to the line of scrimmage.  ”Sprinter” stances are prohibited</a:t>
                      </a:r>
                      <a:endParaRPr sz="1400">
                        <a:solidFill>
                          <a:srgbClr val="000000"/>
                        </a:solidFill>
                        <a:latin typeface="Times New Roman"/>
                        <a:ea typeface="Times New Roman"/>
                        <a:cs typeface="Times New Roman"/>
                        <a:sym typeface="Times New Roman"/>
                      </a:endParaRPr>
                    </a:p>
                  </a:txBody>
                  <a:tcPr marL="68575" marR="68575"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137160" marR="0" lvl="0" indent="-137160" algn="l" rtl="0">
                        <a:lnSpc>
                          <a:spcPct val="100000"/>
                        </a:lnSpc>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Defensive lineman must be lined-up on the </a:t>
                      </a:r>
                      <a:r>
                        <a:rPr lang="en-US" sz="1400" b="1" dirty="0">
                          <a:solidFill>
                            <a:schemeClr val="dk1"/>
                          </a:solidFill>
                          <a:latin typeface="Calibri"/>
                          <a:ea typeface="Calibri"/>
                          <a:cs typeface="Calibri"/>
                          <a:sym typeface="Calibri"/>
                        </a:rPr>
                        <a:t>OUTSIDE</a:t>
                      </a:r>
                      <a:r>
                        <a:rPr lang="en-US" sz="1400" dirty="0">
                          <a:solidFill>
                            <a:schemeClr val="dk1"/>
                          </a:solidFill>
                          <a:latin typeface="Calibri"/>
                          <a:ea typeface="Calibri"/>
                          <a:cs typeface="Calibri"/>
                          <a:sym typeface="Calibri"/>
                        </a:rPr>
                        <a:t> shoulder of their offensive lineman counterpart (e.g. defensive tackle outside offensive guard; defensive end outside offensive tackle)</a:t>
                      </a:r>
                      <a:endParaRPr sz="1400" dirty="0"/>
                    </a:p>
                    <a:p>
                      <a:pPr marL="137160" marR="0" lvl="0" indent="-137160" algn="l" rtl="0">
                        <a:lnSpc>
                          <a:spcPct val="100000"/>
                        </a:lnSpc>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Players eligible to rush may spin or use their hands to attempt to avoid a blocker while rushing, but may not use forearms, straight arms, elbows or head slaps to rush</a:t>
                      </a:r>
                      <a:endParaRPr sz="1400" dirty="0"/>
                    </a:p>
                    <a:p>
                      <a:pPr marL="137160" marR="0" lvl="0" indent="-137160" algn="l" rtl="0">
                        <a:lnSpc>
                          <a:spcPct val="100000"/>
                        </a:lnSpc>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Defensive players shall </a:t>
                      </a:r>
                      <a:r>
                        <a:rPr lang="en-US" sz="1400" b="1" dirty="0">
                          <a:solidFill>
                            <a:schemeClr val="dk1"/>
                          </a:solidFill>
                          <a:latin typeface="Calibri"/>
                          <a:ea typeface="Calibri"/>
                          <a:cs typeface="Calibri"/>
                          <a:sym typeface="Calibri"/>
                        </a:rPr>
                        <a:t>NOT</a:t>
                      </a:r>
                      <a:r>
                        <a:rPr lang="en-US" sz="1400" dirty="0">
                          <a:solidFill>
                            <a:schemeClr val="dk1"/>
                          </a:solidFill>
                          <a:latin typeface="Calibri"/>
                          <a:ea typeface="Calibri"/>
                          <a:cs typeface="Calibri"/>
                          <a:sym typeface="Calibri"/>
                        </a:rPr>
                        <a:t> attempt to “bull rush” or run through an offensive blocker</a:t>
                      </a:r>
                      <a:endParaRPr sz="1400" dirty="0"/>
                    </a:p>
                    <a:p>
                      <a:pPr marL="137160" marR="0" lvl="0" indent="-137160" algn="l" rtl="0">
                        <a:lnSpc>
                          <a:spcPct val="100000"/>
                        </a:lnSpc>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Defensive lineman must be “squared up” to the line of scrimmage.  ”Sprinter” stances are prohibited</a:t>
                      </a:r>
                      <a:endParaRPr sz="1400" dirty="0">
                        <a:solidFill>
                          <a:srgbClr val="000000"/>
                        </a:solidFill>
                        <a:latin typeface="Times New Roman"/>
                        <a:ea typeface="Times New Roman"/>
                        <a:cs typeface="Times New Roman"/>
                        <a:sym typeface="Times New Roman"/>
                      </a:endParaRPr>
                    </a:p>
                  </a:txBody>
                  <a:tcPr marL="68575" marR="68575"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graphicFrame>
        <p:nvGraphicFramePr>
          <p:cNvPr id="116" name="Google Shape;116;p7"/>
          <p:cNvGraphicFramePr/>
          <p:nvPr>
            <p:extLst>
              <p:ext uri="{D42A27DB-BD31-4B8C-83A1-F6EECF244321}">
                <p14:modId xmlns:p14="http://schemas.microsoft.com/office/powerpoint/2010/main" val="70464088"/>
              </p:ext>
            </p:extLst>
          </p:nvPr>
        </p:nvGraphicFramePr>
        <p:xfrm>
          <a:off x="0" y="0"/>
          <a:ext cx="12242800" cy="6797060"/>
        </p:xfrm>
        <a:graphic>
          <a:graphicData uri="http://schemas.openxmlformats.org/drawingml/2006/table">
            <a:tbl>
              <a:tblPr firstRow="1" bandRow="1">
                <a:noFill/>
                <a:tableStyleId>{5FBF3D35-4DD2-4DEE-A10B-C4C32E77BB3C}</a:tableStyleId>
              </a:tblPr>
              <a:tblGrid>
                <a:gridCol w="2387600">
                  <a:extLst>
                    <a:ext uri="{9D8B030D-6E8A-4147-A177-3AD203B41FA5}">
                      <a16:colId xmlns:a16="http://schemas.microsoft.com/office/drawing/2014/main" val="20000"/>
                    </a:ext>
                  </a:extLst>
                </a:gridCol>
                <a:gridCol w="2387600">
                  <a:extLst>
                    <a:ext uri="{9D8B030D-6E8A-4147-A177-3AD203B41FA5}">
                      <a16:colId xmlns:a16="http://schemas.microsoft.com/office/drawing/2014/main" val="20001"/>
                    </a:ext>
                  </a:extLst>
                </a:gridCol>
                <a:gridCol w="2387600">
                  <a:extLst>
                    <a:ext uri="{9D8B030D-6E8A-4147-A177-3AD203B41FA5}">
                      <a16:colId xmlns:a16="http://schemas.microsoft.com/office/drawing/2014/main" val="20002"/>
                    </a:ext>
                  </a:extLst>
                </a:gridCol>
                <a:gridCol w="2387600">
                  <a:extLst>
                    <a:ext uri="{9D8B030D-6E8A-4147-A177-3AD203B41FA5}">
                      <a16:colId xmlns:a16="http://schemas.microsoft.com/office/drawing/2014/main" val="20003"/>
                    </a:ext>
                  </a:extLst>
                </a:gridCol>
                <a:gridCol w="2692400">
                  <a:extLst>
                    <a:ext uri="{9D8B030D-6E8A-4147-A177-3AD203B41FA5}">
                      <a16:colId xmlns:a16="http://schemas.microsoft.com/office/drawing/2014/main" val="20004"/>
                    </a:ext>
                  </a:extLst>
                </a:gridCol>
              </a:tblGrid>
              <a:tr h="235825">
                <a:tc>
                  <a:txBody>
                    <a:bodyPr/>
                    <a:lstStyle/>
                    <a:p>
                      <a:pPr marL="0" marR="0" lvl="0" indent="0" algn="l" rtl="0">
                        <a:spcBef>
                          <a:spcPts val="0"/>
                        </a:spcBef>
                        <a:spcAft>
                          <a:spcPts val="0"/>
                        </a:spcAft>
                        <a:buNone/>
                      </a:pP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TUFFS</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WHITE</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BLACK</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RED</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extLst>
                  <a:ext uri="{0D108BD9-81ED-4DB2-BD59-A6C34878D82A}">
                    <a16:rowId xmlns:a16="http://schemas.microsoft.com/office/drawing/2014/main" val="10000"/>
                  </a:ext>
                </a:extLst>
              </a:tr>
              <a:tr h="896175">
                <a:tc>
                  <a:txBody>
                    <a:bodyPr/>
                    <a:lstStyle/>
                    <a:p>
                      <a:pPr marL="0" marR="0" lvl="0" indent="0" algn="l" rtl="0">
                        <a:spcBef>
                          <a:spcPts val="0"/>
                        </a:spcBef>
                        <a:spcAft>
                          <a:spcPts val="0"/>
                        </a:spcAft>
                        <a:buNone/>
                      </a:pPr>
                      <a:r>
                        <a:rPr lang="en-US" sz="1400" b="1" dirty="0">
                          <a:solidFill>
                            <a:schemeClr val="lt1"/>
                          </a:solidFill>
                        </a:rPr>
                        <a:t>PENALTIES</a:t>
                      </a:r>
                      <a:endParaRPr sz="140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4">
                  <a:txBody>
                    <a:bodyPr/>
                    <a:lstStyle/>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All penalties shall be five (5) yards, except for Unsportsmanlike Conduct and Unnecessary Roughness (including illegal tackling, and flag tying/tucking), and potentially pass Interference, as described below…</a:t>
                      </a:r>
                      <a:endParaRPr sz="1400" dirty="0"/>
                    </a:p>
                    <a:p>
                      <a:pPr marL="137160" marR="0" lvl="0" indent="-137160" algn="l" rtl="0">
                        <a:lnSpc>
                          <a:spcPct val="100000"/>
                        </a:lnSpc>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Penalty enforcement cannot result in the ball moving farther than half the distance to the goal line</a:t>
                      </a:r>
                      <a:endParaRPr sz="1400" dirty="0"/>
                    </a:p>
                    <a:p>
                      <a:pPr marL="137160" marR="0" lvl="0" indent="-137160" algn="l" rtl="0">
                        <a:lnSpc>
                          <a:spcPct val="100000"/>
                        </a:lnSpc>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If penalties occur against both teams during the same play, the penalties offset and the play is replayed from the original line of scrimmage with no loss of down</a:t>
                      </a:r>
                      <a:endParaRPr sz="1400" dirty="0"/>
                    </a:p>
                    <a:p>
                      <a:pPr marL="137160" marR="0" lvl="0" indent="-48260" algn="l" rtl="0">
                        <a:spcBef>
                          <a:spcPts val="0"/>
                        </a:spcBef>
                        <a:spcAft>
                          <a:spcPts val="0"/>
                        </a:spcAft>
                        <a:buClr>
                          <a:schemeClr val="dk1"/>
                        </a:buClr>
                        <a:buSzPts val="1400"/>
                        <a:buFont typeface="Arial"/>
                        <a:buNone/>
                      </a:pPr>
                      <a:endParaRPr sz="1400" dirty="0">
                        <a:solidFill>
                          <a:schemeClr val="dk1"/>
                        </a:solidFill>
                        <a:latin typeface="Calibri"/>
                        <a:ea typeface="Calibri"/>
                        <a:cs typeface="Calibri"/>
                        <a:sym typeface="Calibri"/>
                      </a:endParaRPr>
                    </a:p>
                    <a:p>
                      <a:pPr marL="0" marR="0" lvl="0" indent="0" algn="l" rtl="0">
                        <a:spcBef>
                          <a:spcPts val="0"/>
                        </a:spcBef>
                        <a:spcAft>
                          <a:spcPts val="0"/>
                        </a:spcAft>
                        <a:buClr>
                          <a:schemeClr val="dk1"/>
                        </a:buClr>
                        <a:buSzPts val="1400"/>
                        <a:buFont typeface="Arial"/>
                        <a:buNone/>
                      </a:pPr>
                      <a:r>
                        <a:rPr lang="en-US" sz="1400" u="sng" dirty="0">
                          <a:solidFill>
                            <a:schemeClr val="dk1"/>
                          </a:solidFill>
                          <a:latin typeface="Calibri"/>
                          <a:ea typeface="Calibri"/>
                          <a:cs typeface="Calibri"/>
                          <a:sym typeface="Calibri"/>
                        </a:rPr>
                        <a:t>Offsides</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False starts by the offense shall be whistled by the officials </a:t>
                      </a:r>
                      <a:r>
                        <a:rPr lang="en-US" sz="1400" b="1" dirty="0">
                          <a:solidFill>
                            <a:schemeClr val="dk1"/>
                          </a:solidFill>
                          <a:latin typeface="Calibri"/>
                          <a:ea typeface="Calibri"/>
                          <a:cs typeface="Calibri"/>
                          <a:sym typeface="Calibri"/>
                        </a:rPr>
                        <a:t>IMMEDIATELY</a:t>
                      </a:r>
                      <a:r>
                        <a:rPr lang="en-US" sz="1400" dirty="0">
                          <a:solidFill>
                            <a:schemeClr val="dk1"/>
                          </a:solidFill>
                          <a:latin typeface="Calibri"/>
                          <a:ea typeface="Calibri"/>
                          <a:cs typeface="Calibri"/>
                          <a:sym typeface="Calibri"/>
                        </a:rPr>
                        <a:t> and the play is </a:t>
                      </a:r>
                      <a:r>
                        <a:rPr lang="en-US" sz="1400" b="1" dirty="0">
                          <a:solidFill>
                            <a:schemeClr val="dk1"/>
                          </a:solidFill>
                          <a:latin typeface="Calibri"/>
                          <a:ea typeface="Calibri"/>
                          <a:cs typeface="Calibri"/>
                          <a:sym typeface="Calibri"/>
                        </a:rPr>
                        <a:t>NOT</a:t>
                      </a:r>
                      <a:r>
                        <a:rPr lang="en-US" sz="1400" dirty="0">
                          <a:solidFill>
                            <a:schemeClr val="dk1"/>
                          </a:solidFill>
                          <a:latin typeface="Calibri"/>
                          <a:ea typeface="Calibri"/>
                          <a:cs typeface="Calibri"/>
                          <a:sym typeface="Calibri"/>
                        </a:rPr>
                        <a:t> to be run</a:t>
                      </a:r>
                      <a:endParaRPr sz="1400" dirty="0"/>
                    </a:p>
                    <a:p>
                      <a:pPr marL="137160" marR="0" lvl="0" indent="-137160" algn="l" rtl="0">
                        <a:lnSpc>
                          <a:spcPct val="100000"/>
                        </a:lnSpc>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If the defense is offsides and it creates a safety concern issue (e.g. unimpeded path to the backfield), the play shall be whistled by the officials </a:t>
                      </a:r>
                      <a:r>
                        <a:rPr lang="en-US" sz="1400" b="1" dirty="0">
                          <a:solidFill>
                            <a:schemeClr val="dk1"/>
                          </a:solidFill>
                          <a:latin typeface="Calibri"/>
                          <a:ea typeface="Calibri"/>
                          <a:cs typeface="Calibri"/>
                          <a:sym typeface="Calibri"/>
                        </a:rPr>
                        <a:t>IMMEDIATELY</a:t>
                      </a:r>
                      <a:r>
                        <a:rPr lang="en-US" sz="1400" dirty="0">
                          <a:solidFill>
                            <a:schemeClr val="dk1"/>
                          </a:solidFill>
                          <a:latin typeface="Calibri"/>
                          <a:ea typeface="Calibri"/>
                          <a:cs typeface="Calibri"/>
                          <a:sym typeface="Calibri"/>
                        </a:rPr>
                        <a:t> and the play is </a:t>
                      </a:r>
                      <a:r>
                        <a:rPr lang="en-US" sz="1400" b="1" dirty="0">
                          <a:solidFill>
                            <a:schemeClr val="dk1"/>
                          </a:solidFill>
                          <a:latin typeface="Calibri"/>
                          <a:ea typeface="Calibri"/>
                          <a:cs typeface="Calibri"/>
                          <a:sym typeface="Calibri"/>
                        </a:rPr>
                        <a:t>NOT</a:t>
                      </a:r>
                      <a:r>
                        <a:rPr lang="en-US" sz="1400" dirty="0">
                          <a:solidFill>
                            <a:schemeClr val="dk1"/>
                          </a:solidFill>
                          <a:latin typeface="Calibri"/>
                          <a:ea typeface="Calibri"/>
                          <a:cs typeface="Calibri"/>
                          <a:sym typeface="Calibri"/>
                        </a:rPr>
                        <a:t> to be run</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If the offsides does not create a safety concern issue (e.g. defensive lineman lined up in the neutral zone), a flag will be thrown but the play will be allowed to proceed</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The opposing coach has the option to decline all penalties</a:t>
                      </a:r>
                      <a:endParaRPr sz="1400" dirty="0"/>
                    </a:p>
                    <a:p>
                      <a:pPr marL="137160" marR="0" lvl="0" indent="-48260" algn="l" rtl="0">
                        <a:spcBef>
                          <a:spcPts val="0"/>
                        </a:spcBef>
                        <a:spcAft>
                          <a:spcPts val="0"/>
                        </a:spcAft>
                        <a:buClr>
                          <a:schemeClr val="dk1"/>
                        </a:buClr>
                        <a:buSzPts val="1400"/>
                        <a:buFont typeface="Arial"/>
                        <a:buNone/>
                      </a:pPr>
                      <a:endParaRPr sz="1400" dirty="0">
                        <a:solidFill>
                          <a:schemeClr val="dk1"/>
                        </a:solidFill>
                        <a:latin typeface="Calibri"/>
                        <a:ea typeface="Calibri"/>
                        <a:cs typeface="Calibri"/>
                        <a:sym typeface="Calibri"/>
                      </a:endParaRPr>
                    </a:p>
                    <a:p>
                      <a:pPr marL="0" marR="0" lvl="0" indent="0" algn="l" rtl="0">
                        <a:spcBef>
                          <a:spcPts val="0"/>
                        </a:spcBef>
                        <a:spcAft>
                          <a:spcPts val="0"/>
                        </a:spcAft>
                        <a:buClr>
                          <a:schemeClr val="dk1"/>
                        </a:buClr>
                        <a:buSzPts val="1400"/>
                        <a:buFont typeface="Arial"/>
                        <a:buNone/>
                      </a:pPr>
                      <a:r>
                        <a:rPr lang="en-US" sz="1400" u="sng" dirty="0">
                          <a:solidFill>
                            <a:schemeClr val="dk1"/>
                          </a:solidFill>
                          <a:latin typeface="Calibri"/>
                          <a:ea typeface="Calibri"/>
                          <a:cs typeface="Calibri"/>
                          <a:sym typeface="Calibri"/>
                        </a:rPr>
                        <a:t>Delay of Game</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The offense will be charged a timeout if they have any timeouts.  If no timeouts remain for the offense, the clock will be stopped AND the offense will be penalized 5 yards.   The clock will not restart until the ball is snapped.</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If the defense </a:t>
                      </a:r>
                      <a:r>
                        <a:rPr lang="en-US" sz="1400" b="1" dirty="0">
                          <a:solidFill>
                            <a:schemeClr val="dk1"/>
                          </a:solidFill>
                        </a:rPr>
                        <a:t>intentionally </a:t>
                      </a:r>
                      <a:r>
                        <a:rPr lang="en-US" sz="1400" dirty="0">
                          <a:solidFill>
                            <a:schemeClr val="dk1"/>
                          </a:solidFill>
                          <a:latin typeface="Calibri"/>
                          <a:ea typeface="Calibri"/>
                          <a:cs typeface="Calibri"/>
                          <a:sym typeface="Calibri"/>
                        </a:rPr>
                        <a:t>creates a delay of game situation, the clock shall stop, and the defense will be flagged for unsportsmanlike conduct.   The clock will not restart until the ball is snapped.</a:t>
                      </a:r>
                      <a:endParaRPr sz="1400" dirty="0"/>
                    </a:p>
                    <a:p>
                      <a:pPr marL="137160" marR="0" lvl="0" indent="-48260" algn="l" rtl="0">
                        <a:spcBef>
                          <a:spcPts val="0"/>
                        </a:spcBef>
                        <a:spcAft>
                          <a:spcPts val="0"/>
                        </a:spcAft>
                        <a:buClr>
                          <a:schemeClr val="dk1"/>
                        </a:buClr>
                        <a:buSzPts val="1400"/>
                        <a:buFont typeface="Arial"/>
                        <a:buNone/>
                      </a:pPr>
                      <a:endParaRPr sz="1400" dirty="0">
                        <a:solidFill>
                          <a:schemeClr val="dk1"/>
                        </a:solidFill>
                        <a:latin typeface="Calibri"/>
                        <a:ea typeface="Calibri"/>
                        <a:cs typeface="Calibri"/>
                        <a:sym typeface="Calibri"/>
                      </a:endParaRPr>
                    </a:p>
                    <a:p>
                      <a:pPr marL="0" marR="0" lvl="0" indent="0" algn="l" rtl="0">
                        <a:spcBef>
                          <a:spcPts val="0"/>
                        </a:spcBef>
                        <a:spcAft>
                          <a:spcPts val="0"/>
                        </a:spcAft>
                        <a:buClr>
                          <a:schemeClr val="dk1"/>
                        </a:buClr>
                        <a:buSzPts val="1400"/>
                        <a:buFont typeface="Arial"/>
                        <a:buNone/>
                      </a:pPr>
                      <a:r>
                        <a:rPr lang="en-US" sz="1400" u="sng" dirty="0">
                          <a:solidFill>
                            <a:schemeClr val="dk1"/>
                          </a:solidFill>
                          <a:latin typeface="Calibri"/>
                          <a:ea typeface="Calibri"/>
                          <a:cs typeface="Calibri"/>
                          <a:sym typeface="Calibri"/>
                        </a:rPr>
                        <a:t>Pass Interference</a:t>
                      </a:r>
                      <a:endParaRPr sz="1400" dirty="0"/>
                    </a:p>
                    <a:p>
                      <a:pPr marL="137160" marR="0" lvl="0" indent="-137160" algn="l" rtl="0">
                        <a:lnSpc>
                          <a:spcPct val="100000"/>
                        </a:lnSpc>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On defensive pass interference, the ball shall be placed at either the spot of the infraction, or a 5-yard penalty, whichever is greater.  No loss of down</a:t>
                      </a:r>
                      <a:endParaRPr sz="1400" dirty="0"/>
                    </a:p>
                    <a:p>
                      <a:pPr marL="137160" marR="0" lvl="0" indent="-137160" algn="l" rtl="0">
                        <a:lnSpc>
                          <a:spcPct val="100000"/>
                        </a:lnSpc>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On offensive pass interference, the penalty shall be 5-yards marked off from the original line of scrimmage.   No loss of down</a:t>
                      </a:r>
                      <a:endParaRPr sz="1400" dirty="0"/>
                    </a:p>
                    <a:p>
                      <a:pPr marL="137160" marR="0" lvl="0" indent="-48260" algn="l" rtl="0">
                        <a:spcBef>
                          <a:spcPts val="0"/>
                        </a:spcBef>
                        <a:spcAft>
                          <a:spcPts val="0"/>
                        </a:spcAft>
                        <a:buClr>
                          <a:schemeClr val="dk1"/>
                        </a:buClr>
                        <a:buSzPts val="1400"/>
                        <a:buFont typeface="Arial"/>
                        <a:buNone/>
                      </a:pPr>
                      <a:endParaRPr sz="1400" dirty="0">
                        <a:solidFill>
                          <a:schemeClr val="dk1"/>
                        </a:solidFill>
                        <a:latin typeface="Calibri"/>
                        <a:ea typeface="Calibri"/>
                        <a:cs typeface="Calibri"/>
                        <a:sym typeface="Calibri"/>
                      </a:endParaRPr>
                    </a:p>
                    <a:p>
                      <a:pPr marL="0" marR="0" lvl="0" indent="0" algn="l" rtl="0">
                        <a:spcBef>
                          <a:spcPts val="0"/>
                        </a:spcBef>
                        <a:spcAft>
                          <a:spcPts val="0"/>
                        </a:spcAft>
                        <a:buClr>
                          <a:schemeClr val="dk1"/>
                        </a:buClr>
                        <a:buSzPts val="1400"/>
                        <a:buFont typeface="Arial"/>
                        <a:buNone/>
                      </a:pPr>
                      <a:r>
                        <a:rPr lang="en-US" sz="1400" u="sng" dirty="0">
                          <a:solidFill>
                            <a:schemeClr val="dk1"/>
                          </a:solidFill>
                          <a:latin typeface="Calibri"/>
                          <a:ea typeface="Calibri"/>
                          <a:cs typeface="Calibri"/>
                          <a:sym typeface="Calibri"/>
                        </a:rPr>
                        <a:t>Unsportsmanlike Conduct and Unnecessary Roughness</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Unsportsmanlike Conduct shall result in a 15-yard penalty and be assessed after the result of the play</a:t>
                      </a:r>
                      <a:endParaRPr sz="1400" dirty="0"/>
                    </a:p>
                    <a:p>
                      <a:pPr marL="137160" marR="0" lvl="0" indent="-137160" algn="l" rtl="0">
                        <a:spcBef>
                          <a:spcPts val="0"/>
                        </a:spcBef>
                        <a:spcAft>
                          <a:spcPts val="0"/>
                        </a:spcAft>
                        <a:buClr>
                          <a:schemeClr val="dk1"/>
                        </a:buClr>
                        <a:buSzPts val="1400"/>
                        <a:buFont typeface="Arial"/>
                        <a:buChar char="•"/>
                      </a:pPr>
                      <a:r>
                        <a:rPr lang="en-US" sz="1400" dirty="0">
                          <a:solidFill>
                            <a:schemeClr val="dk1"/>
                          </a:solidFill>
                          <a:latin typeface="Calibri"/>
                          <a:ea typeface="Calibri"/>
                          <a:cs typeface="Calibri"/>
                          <a:sym typeface="Calibri"/>
                        </a:rPr>
                        <a:t>Unnecessary Roughness shall result in a 15-yard penalty and be assessed from the spot of the foul</a:t>
                      </a:r>
                      <a:endParaRPr sz="1400" dirty="0"/>
                    </a:p>
                    <a:p>
                      <a:pPr marL="137160" marR="0" lvl="1" indent="-137160" algn="l" rtl="0">
                        <a:spcBef>
                          <a:spcPts val="0"/>
                        </a:spcBef>
                        <a:spcAft>
                          <a:spcPts val="0"/>
                        </a:spcAft>
                        <a:buClr>
                          <a:schemeClr val="dk1"/>
                        </a:buClr>
                        <a:buSzPts val="1400"/>
                        <a:buFont typeface="Arial"/>
                        <a:buChar char="•"/>
                      </a:pPr>
                      <a:r>
                        <a:rPr lang="en-US" sz="1400" u="none" strike="noStrike" cap="none" dirty="0">
                          <a:solidFill>
                            <a:schemeClr val="dk1"/>
                          </a:solidFill>
                          <a:latin typeface="Calibri"/>
                          <a:ea typeface="Calibri"/>
                          <a:cs typeface="Calibri"/>
                          <a:sym typeface="Calibri"/>
                        </a:rPr>
                        <a:t>If these penalties are called after a touchdown is scored, the opposing coach has the option to have the 15 yards enforced on the ensuing P.A.T., or on the kickoff</a:t>
                      </a:r>
                      <a:endParaRPr sz="140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graphicFrame>
        <p:nvGraphicFramePr>
          <p:cNvPr id="121" name="Google Shape;121;p8"/>
          <p:cNvGraphicFramePr/>
          <p:nvPr>
            <p:extLst>
              <p:ext uri="{D42A27DB-BD31-4B8C-83A1-F6EECF244321}">
                <p14:modId xmlns:p14="http://schemas.microsoft.com/office/powerpoint/2010/main" val="2995939624"/>
              </p:ext>
            </p:extLst>
          </p:nvPr>
        </p:nvGraphicFramePr>
        <p:xfrm>
          <a:off x="0" y="0"/>
          <a:ext cx="12242800" cy="2834670"/>
        </p:xfrm>
        <a:graphic>
          <a:graphicData uri="http://schemas.openxmlformats.org/drawingml/2006/table">
            <a:tbl>
              <a:tblPr firstRow="1" bandRow="1">
                <a:noFill/>
                <a:tableStyleId>{5FBF3D35-4DD2-4DEE-A10B-C4C32E77BB3C}</a:tableStyleId>
              </a:tblPr>
              <a:tblGrid>
                <a:gridCol w="2387600">
                  <a:extLst>
                    <a:ext uri="{9D8B030D-6E8A-4147-A177-3AD203B41FA5}">
                      <a16:colId xmlns:a16="http://schemas.microsoft.com/office/drawing/2014/main" val="20000"/>
                    </a:ext>
                  </a:extLst>
                </a:gridCol>
                <a:gridCol w="2387600">
                  <a:extLst>
                    <a:ext uri="{9D8B030D-6E8A-4147-A177-3AD203B41FA5}">
                      <a16:colId xmlns:a16="http://schemas.microsoft.com/office/drawing/2014/main" val="20001"/>
                    </a:ext>
                  </a:extLst>
                </a:gridCol>
                <a:gridCol w="2387600">
                  <a:extLst>
                    <a:ext uri="{9D8B030D-6E8A-4147-A177-3AD203B41FA5}">
                      <a16:colId xmlns:a16="http://schemas.microsoft.com/office/drawing/2014/main" val="20002"/>
                    </a:ext>
                  </a:extLst>
                </a:gridCol>
                <a:gridCol w="2387600">
                  <a:extLst>
                    <a:ext uri="{9D8B030D-6E8A-4147-A177-3AD203B41FA5}">
                      <a16:colId xmlns:a16="http://schemas.microsoft.com/office/drawing/2014/main" val="20003"/>
                    </a:ext>
                  </a:extLst>
                </a:gridCol>
                <a:gridCol w="2692400">
                  <a:extLst>
                    <a:ext uri="{9D8B030D-6E8A-4147-A177-3AD203B41FA5}">
                      <a16:colId xmlns:a16="http://schemas.microsoft.com/office/drawing/2014/main" val="20004"/>
                    </a:ext>
                  </a:extLst>
                </a:gridCol>
              </a:tblGrid>
              <a:tr h="235825">
                <a:tc>
                  <a:txBody>
                    <a:bodyPr/>
                    <a:lstStyle/>
                    <a:p>
                      <a:pPr marL="0" marR="0" lvl="0" indent="0" algn="l" rtl="0">
                        <a:spcBef>
                          <a:spcPts val="0"/>
                        </a:spcBef>
                        <a:spcAft>
                          <a:spcPts val="0"/>
                        </a:spcAft>
                        <a:buNone/>
                      </a:pP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TUFFS</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WHITE</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BLACK</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tc>
                  <a:txBody>
                    <a:bodyPr/>
                    <a:lstStyle/>
                    <a:p>
                      <a:pPr marL="0" marR="0" lvl="0" indent="0" algn="l" rtl="0">
                        <a:spcBef>
                          <a:spcPts val="0"/>
                        </a:spcBef>
                        <a:spcAft>
                          <a:spcPts val="0"/>
                        </a:spcAft>
                        <a:buNone/>
                      </a:pPr>
                      <a:r>
                        <a:rPr lang="en-US" sz="1400"/>
                        <a:t>RED</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FF0000"/>
                    </a:solidFill>
                  </a:tcPr>
                </a:tc>
                <a:extLst>
                  <a:ext uri="{0D108BD9-81ED-4DB2-BD59-A6C34878D82A}">
                    <a16:rowId xmlns:a16="http://schemas.microsoft.com/office/drawing/2014/main" val="10000"/>
                  </a:ext>
                </a:extLst>
              </a:tr>
              <a:tr h="896175">
                <a:tc>
                  <a:txBody>
                    <a:bodyPr/>
                    <a:lstStyle/>
                    <a:p>
                      <a:pPr marL="0" marR="0" lvl="0" indent="0" algn="l" rtl="0">
                        <a:spcBef>
                          <a:spcPts val="0"/>
                        </a:spcBef>
                        <a:spcAft>
                          <a:spcPts val="0"/>
                        </a:spcAft>
                        <a:buNone/>
                      </a:pPr>
                      <a:r>
                        <a:rPr lang="en-US" sz="1400" b="1">
                          <a:solidFill>
                            <a:schemeClr val="lt1"/>
                          </a:solidFill>
                        </a:rPr>
                        <a:t>PENALTIES</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4">
                  <a:txBody>
                    <a:bodyPr/>
                    <a:lstStyle/>
                    <a:p>
                      <a:pPr marL="0" marR="0" lvl="0" indent="0" algn="l" rtl="0">
                        <a:lnSpc>
                          <a:spcPct val="100000"/>
                        </a:lnSpc>
                        <a:spcBef>
                          <a:spcPts val="0"/>
                        </a:spcBef>
                        <a:spcAft>
                          <a:spcPts val="0"/>
                        </a:spcAft>
                        <a:buNone/>
                      </a:pPr>
                      <a:r>
                        <a:rPr lang="en-US" sz="1400" u="sng"/>
                        <a:t>Ball Carriers</a:t>
                      </a:r>
                      <a:endParaRPr sz="1400" u="sng"/>
                    </a:p>
                    <a:p>
                      <a:pPr marL="137160" lvl="0" indent="-137160" algn="l" rtl="0">
                        <a:spcBef>
                          <a:spcPts val="0"/>
                        </a:spcBef>
                        <a:spcAft>
                          <a:spcPts val="0"/>
                        </a:spcAft>
                        <a:buClr>
                          <a:schemeClr val="dk1"/>
                        </a:buClr>
                        <a:buSzPts val="1400"/>
                        <a:buChar char="•"/>
                      </a:pPr>
                      <a:r>
                        <a:rPr lang="en-US" sz="1400"/>
                        <a:t>No stiff-arming, hand slapping, flag guarding or other attempts to interfere with the defensive player’s right to grab the flag are allowed - if called, the ball will be spotted where the infraction occurred as if the flag was pulled, and the down is considered over (no additional penalty).</a:t>
                      </a:r>
                      <a:endParaRPr sz="140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896175">
                <a:tc>
                  <a:txBody>
                    <a:bodyPr/>
                    <a:lstStyle/>
                    <a:p>
                      <a:pPr marL="0" lvl="0" indent="0" algn="l" rtl="0">
                        <a:spcBef>
                          <a:spcPts val="0"/>
                        </a:spcBef>
                        <a:spcAft>
                          <a:spcPts val="0"/>
                        </a:spcAft>
                        <a:buClr>
                          <a:schemeClr val="dk1"/>
                        </a:buClr>
                        <a:buFont typeface="Arial"/>
                        <a:buNone/>
                      </a:pPr>
                      <a:r>
                        <a:rPr lang="en-US" sz="1400" b="1" dirty="0">
                          <a:solidFill>
                            <a:schemeClr val="lt1"/>
                          </a:solidFill>
                        </a:rPr>
                        <a:t>SEVERE WEATHER RULES</a:t>
                      </a:r>
                      <a:endParaRPr sz="1400" b="1" dirty="0">
                        <a:solidFill>
                          <a:schemeClr val="lt1"/>
                        </a:solidFill>
                      </a:endParaRPr>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dk1"/>
                    </a:solidFill>
                  </a:tcPr>
                </a:tc>
                <a:tc gridSpan="4">
                  <a:txBody>
                    <a:bodyPr/>
                    <a:lstStyle/>
                    <a:p>
                      <a:pPr marL="137160" lvl="0" indent="-137160" algn="l" rtl="0">
                        <a:spcBef>
                          <a:spcPts val="0"/>
                        </a:spcBef>
                        <a:spcAft>
                          <a:spcPts val="0"/>
                        </a:spcAft>
                        <a:buClr>
                          <a:schemeClr val="dk1"/>
                        </a:buClr>
                        <a:buSzPts val="1400"/>
                        <a:buChar char="•"/>
                      </a:pPr>
                      <a:r>
                        <a:rPr lang="en-US" sz="1400" dirty="0"/>
                        <a:t>Threatening weather conditions and/or lightning requires </a:t>
                      </a:r>
                      <a:r>
                        <a:rPr lang="en-US" sz="1400" b="1" dirty="0"/>
                        <a:t>IMMEDIATE</a:t>
                      </a:r>
                      <a:r>
                        <a:rPr lang="en-US" sz="1400" dirty="0"/>
                        <a:t> attention</a:t>
                      </a:r>
                      <a:endParaRPr sz="1400" dirty="0"/>
                    </a:p>
                    <a:p>
                      <a:pPr marL="137160" lvl="0" indent="-137160" algn="l" rtl="0">
                        <a:spcBef>
                          <a:spcPts val="0"/>
                        </a:spcBef>
                        <a:spcAft>
                          <a:spcPts val="0"/>
                        </a:spcAft>
                        <a:buClr>
                          <a:schemeClr val="dk1"/>
                        </a:buClr>
                        <a:buSzPts val="1400"/>
                        <a:buChar char="•"/>
                      </a:pPr>
                      <a:r>
                        <a:rPr lang="en-US" sz="1400" dirty="0"/>
                        <a:t>The activation of a lightning detector regardless of existing weather conditions </a:t>
                      </a:r>
                      <a:r>
                        <a:rPr lang="en-US" sz="1400" b="1" dirty="0"/>
                        <a:t>OR</a:t>
                      </a:r>
                      <a:r>
                        <a:rPr lang="en-US" sz="1400" dirty="0"/>
                        <a:t> a visual sighting of lightning in the area immediately suspends activities</a:t>
                      </a:r>
                      <a:endParaRPr sz="1400" dirty="0"/>
                    </a:p>
                    <a:p>
                      <a:pPr marL="137160" lvl="0" indent="-137160" algn="l" rtl="0">
                        <a:spcBef>
                          <a:spcPts val="0"/>
                        </a:spcBef>
                        <a:spcAft>
                          <a:spcPts val="0"/>
                        </a:spcAft>
                        <a:buClr>
                          <a:schemeClr val="dk1"/>
                        </a:buClr>
                        <a:buSzPts val="1400"/>
                        <a:buChar char="•"/>
                      </a:pPr>
                      <a:r>
                        <a:rPr lang="en-US" sz="1400" dirty="0"/>
                        <a:t>All players, spectators and coaches are to vacate the fields and go to their cars. For safety considerations, everyone shall remain in their cars while a lightning detector is activated and until the ALL-CLEAR three siren blast</a:t>
                      </a:r>
                      <a:endParaRPr sz="1400" dirty="0"/>
                    </a:p>
                    <a:p>
                      <a:pPr marL="137160" lvl="0" indent="-137160" algn="l" rtl="0">
                        <a:spcBef>
                          <a:spcPts val="0"/>
                        </a:spcBef>
                        <a:spcAft>
                          <a:spcPts val="0"/>
                        </a:spcAft>
                        <a:buClr>
                          <a:schemeClr val="dk1"/>
                        </a:buClr>
                        <a:buSzPts val="1400"/>
                        <a:buChar char="•"/>
                      </a:pPr>
                      <a:r>
                        <a:rPr lang="en-US" sz="1400" dirty="0"/>
                        <a:t>No one will be allowed on the field area while a lightning detector is activated</a:t>
                      </a:r>
                      <a:endParaRPr sz="1400" dirty="0"/>
                    </a:p>
                    <a:p>
                      <a:pPr marL="137160" lvl="0" indent="-137160" algn="l" rtl="0">
                        <a:spcBef>
                          <a:spcPts val="0"/>
                        </a:spcBef>
                        <a:spcAft>
                          <a:spcPts val="0"/>
                        </a:spcAft>
                        <a:buClr>
                          <a:schemeClr val="dk1"/>
                        </a:buClr>
                        <a:buSzPts val="1400"/>
                        <a:buChar char="•"/>
                      </a:pPr>
                      <a:r>
                        <a:rPr lang="en-US" sz="1400" dirty="0"/>
                        <a:t>Coaches should contact their </a:t>
                      </a:r>
                      <a:r>
                        <a:rPr lang="en-US" sz="1400" dirty="0" err="1"/>
                        <a:t>Div</a:t>
                      </a:r>
                      <a:r>
                        <a:rPr lang="en-US" sz="1400" dirty="0"/>
                        <a:t> Comm and await further instruction from the league</a:t>
                      </a:r>
                      <a:endParaRPr sz="1400" dirty="0"/>
                    </a:p>
                  </a:txBody>
                  <a:tcPr marL="91450" marR="91450" marT="45725" marB="457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cker Room Countdown Clocks | Spectrum Scoreboards">
            <a:extLst>
              <a:ext uri="{FF2B5EF4-FFF2-40B4-BE49-F238E27FC236}">
                <a16:creationId xmlns:a16="http://schemas.microsoft.com/office/drawing/2014/main" id="{062B736D-8202-0F16-FD06-6BB6135D40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0183" y="1973155"/>
            <a:ext cx="1524167" cy="104610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Rounded Corners 3">
            <a:extLst>
              <a:ext uri="{FF2B5EF4-FFF2-40B4-BE49-F238E27FC236}">
                <a16:creationId xmlns:a16="http://schemas.microsoft.com/office/drawing/2014/main" id="{05D4DAEE-17F9-1C1A-9FCE-E9EC747A8420}"/>
              </a:ext>
            </a:extLst>
          </p:cNvPr>
          <p:cNvSpPr/>
          <p:nvPr/>
        </p:nvSpPr>
        <p:spPr>
          <a:xfrm>
            <a:off x="3489434" y="2333299"/>
            <a:ext cx="7956329" cy="325821"/>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21108FE8-F835-5A90-AAED-7051DA211E46}"/>
              </a:ext>
            </a:extLst>
          </p:cNvPr>
          <p:cNvCxnSpPr>
            <a:cxnSpLocks/>
          </p:cNvCxnSpPr>
          <p:nvPr/>
        </p:nvCxnSpPr>
        <p:spPr>
          <a:xfrm>
            <a:off x="4487918" y="1902372"/>
            <a:ext cx="0" cy="1240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4428277-6CF6-6614-15C7-E885B5509071}"/>
              </a:ext>
            </a:extLst>
          </p:cNvPr>
          <p:cNvCxnSpPr>
            <a:cxnSpLocks/>
          </p:cNvCxnSpPr>
          <p:nvPr/>
        </p:nvCxnSpPr>
        <p:spPr>
          <a:xfrm>
            <a:off x="5985649" y="1902372"/>
            <a:ext cx="0" cy="1240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F11F132-8EF3-579A-2AEA-FC9C936B33BF}"/>
              </a:ext>
            </a:extLst>
          </p:cNvPr>
          <p:cNvCxnSpPr>
            <a:cxnSpLocks/>
          </p:cNvCxnSpPr>
          <p:nvPr/>
        </p:nvCxnSpPr>
        <p:spPr>
          <a:xfrm>
            <a:off x="7740869" y="1902372"/>
            <a:ext cx="0" cy="1240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A537E50-CA09-60D4-654D-C2A38DA28F29}"/>
              </a:ext>
            </a:extLst>
          </p:cNvPr>
          <p:cNvCxnSpPr>
            <a:cxnSpLocks/>
          </p:cNvCxnSpPr>
          <p:nvPr/>
        </p:nvCxnSpPr>
        <p:spPr>
          <a:xfrm>
            <a:off x="11104174" y="1902372"/>
            <a:ext cx="0" cy="1240221"/>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E39E4E8-CFC0-23F1-6F8A-818BC05AC861}"/>
              </a:ext>
            </a:extLst>
          </p:cNvPr>
          <p:cNvSpPr txBox="1"/>
          <p:nvPr/>
        </p:nvSpPr>
        <p:spPr>
          <a:xfrm>
            <a:off x="141894" y="2173042"/>
            <a:ext cx="1755227" cy="646331"/>
          </a:xfrm>
          <a:prstGeom prst="rect">
            <a:avLst/>
          </a:prstGeom>
          <a:noFill/>
        </p:spPr>
        <p:txBody>
          <a:bodyPr wrap="square" rtlCol="0">
            <a:spAutoFit/>
          </a:bodyPr>
          <a:lstStyle/>
          <a:p>
            <a:pPr algn="ctr"/>
            <a:r>
              <a:rPr lang="en-US" b="1" i="1" dirty="0"/>
              <a:t>Greater</a:t>
            </a:r>
            <a:r>
              <a:rPr lang="en-US" dirty="0"/>
              <a:t> Than 2 Min Remaining</a:t>
            </a:r>
          </a:p>
        </p:txBody>
      </p:sp>
      <p:pic>
        <p:nvPicPr>
          <p:cNvPr id="22" name="Picture 2" descr="Locker Room Countdown Clocks | Spectrum Scoreboards">
            <a:extLst>
              <a:ext uri="{FF2B5EF4-FFF2-40B4-BE49-F238E27FC236}">
                <a16:creationId xmlns:a16="http://schemas.microsoft.com/office/drawing/2014/main" id="{24886D43-4D4A-B12D-F913-9990304A5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0183" y="4277384"/>
            <a:ext cx="1524167" cy="1046107"/>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Rounded Corners 22">
            <a:extLst>
              <a:ext uri="{FF2B5EF4-FFF2-40B4-BE49-F238E27FC236}">
                <a16:creationId xmlns:a16="http://schemas.microsoft.com/office/drawing/2014/main" id="{65611B42-D4D0-83C2-CC0C-F019EC90CFEE}"/>
              </a:ext>
            </a:extLst>
          </p:cNvPr>
          <p:cNvSpPr/>
          <p:nvPr/>
        </p:nvSpPr>
        <p:spPr>
          <a:xfrm>
            <a:off x="3489434" y="4637528"/>
            <a:ext cx="7956329" cy="325821"/>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4284F960-DA46-994F-5192-58AC9E731263}"/>
              </a:ext>
            </a:extLst>
          </p:cNvPr>
          <p:cNvCxnSpPr>
            <a:cxnSpLocks/>
          </p:cNvCxnSpPr>
          <p:nvPr/>
        </p:nvCxnSpPr>
        <p:spPr>
          <a:xfrm>
            <a:off x="4487918" y="4206601"/>
            <a:ext cx="0" cy="1240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8289799-657E-F718-20BF-53B05E9BE56B}"/>
              </a:ext>
            </a:extLst>
          </p:cNvPr>
          <p:cNvCxnSpPr>
            <a:cxnSpLocks/>
          </p:cNvCxnSpPr>
          <p:nvPr/>
        </p:nvCxnSpPr>
        <p:spPr>
          <a:xfrm>
            <a:off x="5985649" y="4206601"/>
            <a:ext cx="0" cy="1240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1296BCE-4CF7-79F3-C078-862E8286B53B}"/>
              </a:ext>
            </a:extLst>
          </p:cNvPr>
          <p:cNvCxnSpPr>
            <a:cxnSpLocks/>
          </p:cNvCxnSpPr>
          <p:nvPr/>
        </p:nvCxnSpPr>
        <p:spPr>
          <a:xfrm>
            <a:off x="7740869" y="4206601"/>
            <a:ext cx="0" cy="1240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DDEE1EA-193A-55F6-74F4-28331F2D5A83}"/>
              </a:ext>
            </a:extLst>
          </p:cNvPr>
          <p:cNvCxnSpPr>
            <a:cxnSpLocks/>
          </p:cNvCxnSpPr>
          <p:nvPr/>
        </p:nvCxnSpPr>
        <p:spPr>
          <a:xfrm>
            <a:off x="9443549" y="4190837"/>
            <a:ext cx="0" cy="1240221"/>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0E16CDF-7DE0-F8C6-4804-5B26DC0F9BBA}"/>
              </a:ext>
            </a:extLst>
          </p:cNvPr>
          <p:cNvSpPr txBox="1"/>
          <p:nvPr/>
        </p:nvSpPr>
        <p:spPr>
          <a:xfrm>
            <a:off x="141894" y="4477271"/>
            <a:ext cx="1755227" cy="646331"/>
          </a:xfrm>
          <a:prstGeom prst="rect">
            <a:avLst/>
          </a:prstGeom>
          <a:noFill/>
        </p:spPr>
        <p:txBody>
          <a:bodyPr wrap="square" rtlCol="0">
            <a:spAutoFit/>
          </a:bodyPr>
          <a:lstStyle/>
          <a:p>
            <a:pPr algn="ctr"/>
            <a:r>
              <a:rPr lang="en-US" b="1" i="1" dirty="0"/>
              <a:t>Less</a:t>
            </a:r>
            <a:r>
              <a:rPr lang="en-US" dirty="0"/>
              <a:t> Than 2 Min Remaining*</a:t>
            </a:r>
          </a:p>
        </p:txBody>
      </p:sp>
      <p:sp>
        <p:nvSpPr>
          <p:cNvPr id="14" name="TextBox 13">
            <a:extLst>
              <a:ext uri="{FF2B5EF4-FFF2-40B4-BE49-F238E27FC236}">
                <a16:creationId xmlns:a16="http://schemas.microsoft.com/office/drawing/2014/main" id="{A48536FE-D418-629D-221D-613DA4BBAE9E}"/>
              </a:ext>
            </a:extLst>
          </p:cNvPr>
          <p:cNvSpPr txBox="1"/>
          <p:nvPr/>
        </p:nvSpPr>
        <p:spPr>
          <a:xfrm>
            <a:off x="3878316" y="3421375"/>
            <a:ext cx="1376853" cy="369332"/>
          </a:xfrm>
          <a:prstGeom prst="rect">
            <a:avLst/>
          </a:prstGeom>
          <a:noFill/>
        </p:spPr>
        <p:txBody>
          <a:bodyPr wrap="square" rtlCol="0">
            <a:spAutoFit/>
          </a:bodyPr>
          <a:lstStyle/>
          <a:p>
            <a:r>
              <a:rPr lang="en-US" dirty="0"/>
              <a:t>Touchdown</a:t>
            </a:r>
          </a:p>
        </p:txBody>
      </p:sp>
      <p:sp>
        <p:nvSpPr>
          <p:cNvPr id="30" name="TextBox 29">
            <a:extLst>
              <a:ext uri="{FF2B5EF4-FFF2-40B4-BE49-F238E27FC236}">
                <a16:creationId xmlns:a16="http://schemas.microsoft.com/office/drawing/2014/main" id="{352DA2A0-4991-DABE-1DB9-7094C04EFA6E}"/>
              </a:ext>
            </a:extLst>
          </p:cNvPr>
          <p:cNvSpPr txBox="1"/>
          <p:nvPr/>
        </p:nvSpPr>
        <p:spPr>
          <a:xfrm>
            <a:off x="5297222" y="3437140"/>
            <a:ext cx="1534508" cy="369332"/>
          </a:xfrm>
          <a:prstGeom prst="rect">
            <a:avLst/>
          </a:prstGeom>
          <a:noFill/>
        </p:spPr>
        <p:txBody>
          <a:bodyPr wrap="square" rtlCol="0">
            <a:spAutoFit/>
          </a:bodyPr>
          <a:lstStyle/>
          <a:p>
            <a:r>
              <a:rPr lang="en-US" dirty="0"/>
              <a:t>PAT Complete</a:t>
            </a:r>
          </a:p>
        </p:txBody>
      </p:sp>
      <p:sp>
        <p:nvSpPr>
          <p:cNvPr id="31" name="TextBox 30">
            <a:extLst>
              <a:ext uri="{FF2B5EF4-FFF2-40B4-BE49-F238E27FC236}">
                <a16:creationId xmlns:a16="http://schemas.microsoft.com/office/drawing/2014/main" id="{90310324-47ED-5345-DF3B-DDB838864520}"/>
              </a:ext>
            </a:extLst>
          </p:cNvPr>
          <p:cNvSpPr txBox="1"/>
          <p:nvPr/>
        </p:nvSpPr>
        <p:spPr>
          <a:xfrm>
            <a:off x="6868512" y="3268737"/>
            <a:ext cx="1744713" cy="830997"/>
          </a:xfrm>
          <a:prstGeom prst="rect">
            <a:avLst/>
          </a:prstGeom>
          <a:noFill/>
        </p:spPr>
        <p:txBody>
          <a:bodyPr wrap="square" rtlCol="0">
            <a:spAutoFit/>
          </a:bodyPr>
          <a:lstStyle/>
          <a:p>
            <a:pPr algn="ctr"/>
            <a:r>
              <a:rPr lang="en-US" sz="1600" dirty="0"/>
              <a:t>Receiving Team Touches/Returns Kickoff</a:t>
            </a:r>
          </a:p>
        </p:txBody>
      </p:sp>
      <p:sp>
        <p:nvSpPr>
          <p:cNvPr id="32" name="TextBox 31">
            <a:extLst>
              <a:ext uri="{FF2B5EF4-FFF2-40B4-BE49-F238E27FC236}">
                <a16:creationId xmlns:a16="http://schemas.microsoft.com/office/drawing/2014/main" id="{040C5BB5-DD02-BAE2-C63A-843A21157754}"/>
              </a:ext>
            </a:extLst>
          </p:cNvPr>
          <p:cNvSpPr txBox="1"/>
          <p:nvPr/>
        </p:nvSpPr>
        <p:spPr>
          <a:xfrm>
            <a:off x="10216052" y="3400756"/>
            <a:ext cx="1744713" cy="584775"/>
          </a:xfrm>
          <a:prstGeom prst="rect">
            <a:avLst/>
          </a:prstGeom>
          <a:noFill/>
        </p:spPr>
        <p:txBody>
          <a:bodyPr wrap="square" rtlCol="0">
            <a:spAutoFit/>
          </a:bodyPr>
          <a:lstStyle/>
          <a:p>
            <a:pPr algn="ctr"/>
            <a:r>
              <a:rPr lang="en-US" sz="1600" dirty="0"/>
              <a:t>Ball is Snapped on 1</a:t>
            </a:r>
            <a:r>
              <a:rPr lang="en-US" sz="1600" baseline="30000" dirty="0"/>
              <a:t>st</a:t>
            </a:r>
            <a:r>
              <a:rPr lang="en-US" sz="1600" dirty="0"/>
              <a:t> Down</a:t>
            </a:r>
          </a:p>
        </p:txBody>
      </p:sp>
      <p:pic>
        <p:nvPicPr>
          <p:cNvPr id="34" name="Picture 4" descr="315 Red Light Green Light Illustrations &amp; Clip Art - iStock">
            <a:extLst>
              <a:ext uri="{FF2B5EF4-FFF2-40B4-BE49-F238E27FC236}">
                <a16:creationId xmlns:a16="http://schemas.microsoft.com/office/drawing/2014/main" id="{04E51F1C-6CEC-38CA-C93E-63B721D185A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112"/>
          <a:stretch/>
        </p:blipFill>
        <p:spPr bwMode="auto">
          <a:xfrm>
            <a:off x="4329175" y="1195925"/>
            <a:ext cx="317483" cy="581106"/>
          </a:xfrm>
          <a:prstGeom prst="rect">
            <a:avLst/>
          </a:prstGeom>
          <a:noFill/>
          <a:extLst>
            <a:ext uri="{909E8E84-426E-40DD-AFC4-6F175D3DCCD1}">
              <a14:hiddenFill xmlns:a14="http://schemas.microsoft.com/office/drawing/2010/main">
                <a:solidFill>
                  <a:srgbClr val="FFFFFF"/>
                </a:solidFill>
              </a14:hiddenFill>
            </a:ext>
          </a:extLst>
        </p:spPr>
      </p:pic>
      <p:cxnSp>
        <p:nvCxnSpPr>
          <p:cNvPr id="36" name="Straight Connector 35">
            <a:extLst>
              <a:ext uri="{FF2B5EF4-FFF2-40B4-BE49-F238E27FC236}">
                <a16:creationId xmlns:a16="http://schemas.microsoft.com/office/drawing/2014/main" id="{DDD35FC2-3DA5-7551-7BDA-024E73182F22}"/>
              </a:ext>
            </a:extLst>
          </p:cNvPr>
          <p:cNvCxnSpPr>
            <a:cxnSpLocks/>
          </p:cNvCxnSpPr>
          <p:nvPr/>
        </p:nvCxnSpPr>
        <p:spPr>
          <a:xfrm>
            <a:off x="9448804" y="1891671"/>
            <a:ext cx="0" cy="1240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9AAC53A-EF27-6E16-0398-D640245CC0E1}"/>
              </a:ext>
            </a:extLst>
          </p:cNvPr>
          <p:cNvCxnSpPr>
            <a:cxnSpLocks/>
          </p:cNvCxnSpPr>
          <p:nvPr/>
        </p:nvCxnSpPr>
        <p:spPr>
          <a:xfrm>
            <a:off x="11104173" y="4180325"/>
            <a:ext cx="0" cy="1240221"/>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C0B95636-4365-0930-5AAE-1B439ED34533}"/>
              </a:ext>
            </a:extLst>
          </p:cNvPr>
          <p:cNvSpPr txBox="1"/>
          <p:nvPr/>
        </p:nvSpPr>
        <p:spPr>
          <a:xfrm>
            <a:off x="8542282" y="3355936"/>
            <a:ext cx="1744713" cy="584775"/>
          </a:xfrm>
          <a:prstGeom prst="rect">
            <a:avLst/>
          </a:prstGeom>
          <a:noFill/>
        </p:spPr>
        <p:txBody>
          <a:bodyPr wrap="square" rtlCol="0">
            <a:spAutoFit/>
          </a:bodyPr>
          <a:lstStyle/>
          <a:p>
            <a:pPr algn="ctr"/>
            <a:r>
              <a:rPr lang="en-US" sz="1600" dirty="0"/>
              <a:t>Receiving Team is Tackled</a:t>
            </a:r>
          </a:p>
        </p:txBody>
      </p:sp>
      <p:pic>
        <p:nvPicPr>
          <p:cNvPr id="39" name="Picture 2" descr="315 Red Light Green Light Illustrations &amp; Clip Art - iStock">
            <a:extLst>
              <a:ext uri="{FF2B5EF4-FFF2-40B4-BE49-F238E27FC236}">
                <a16:creationId xmlns:a16="http://schemas.microsoft.com/office/drawing/2014/main" id="{6F4BB53C-32EA-13FF-AF7E-F2B4FE254CA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382" r="34245"/>
          <a:stretch/>
        </p:blipFill>
        <p:spPr bwMode="auto">
          <a:xfrm>
            <a:off x="5833992" y="5553675"/>
            <a:ext cx="313821" cy="56553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4" descr="315 Red Light Green Light Illustrations &amp; Clip Art - iStock">
            <a:extLst>
              <a:ext uri="{FF2B5EF4-FFF2-40B4-BE49-F238E27FC236}">
                <a16:creationId xmlns:a16="http://schemas.microsoft.com/office/drawing/2014/main" id="{C52EC42E-7065-E4C1-8DE7-306976B9BB1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112"/>
          <a:stretch/>
        </p:blipFill>
        <p:spPr bwMode="auto">
          <a:xfrm>
            <a:off x="5835078" y="1200530"/>
            <a:ext cx="317483" cy="581106"/>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4" descr="315 Red Light Green Light Illustrations &amp; Clip Art - iStock">
            <a:extLst>
              <a:ext uri="{FF2B5EF4-FFF2-40B4-BE49-F238E27FC236}">
                <a16:creationId xmlns:a16="http://schemas.microsoft.com/office/drawing/2014/main" id="{260952B2-D3C3-8889-01A9-8782B51762A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112"/>
          <a:stretch/>
        </p:blipFill>
        <p:spPr bwMode="auto">
          <a:xfrm>
            <a:off x="7582126" y="1195925"/>
            <a:ext cx="317483" cy="581106"/>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4" descr="315 Red Light Green Light Illustrations &amp; Clip Art - iStock">
            <a:extLst>
              <a:ext uri="{FF2B5EF4-FFF2-40B4-BE49-F238E27FC236}">
                <a16:creationId xmlns:a16="http://schemas.microsoft.com/office/drawing/2014/main" id="{823B0F16-4D94-F3A1-C094-4B668AA2EF2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112"/>
          <a:stretch/>
        </p:blipFill>
        <p:spPr bwMode="auto">
          <a:xfrm>
            <a:off x="9286638" y="1190310"/>
            <a:ext cx="317483" cy="581106"/>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3B80314B-10B5-A757-3732-B8B3B5CDAEC4}"/>
              </a:ext>
            </a:extLst>
          </p:cNvPr>
          <p:cNvSpPr txBox="1"/>
          <p:nvPr/>
        </p:nvSpPr>
        <p:spPr>
          <a:xfrm>
            <a:off x="9535908" y="1072863"/>
            <a:ext cx="469940" cy="369332"/>
          </a:xfrm>
          <a:prstGeom prst="rect">
            <a:avLst/>
          </a:prstGeom>
          <a:noFill/>
        </p:spPr>
        <p:txBody>
          <a:bodyPr wrap="square" rtlCol="0">
            <a:spAutoFit/>
          </a:bodyPr>
          <a:lstStyle/>
          <a:p>
            <a:r>
              <a:rPr lang="en-US" dirty="0"/>
              <a:t>**</a:t>
            </a:r>
          </a:p>
        </p:txBody>
      </p:sp>
      <p:sp>
        <p:nvSpPr>
          <p:cNvPr id="45" name="TextBox 44">
            <a:extLst>
              <a:ext uri="{FF2B5EF4-FFF2-40B4-BE49-F238E27FC236}">
                <a16:creationId xmlns:a16="http://schemas.microsoft.com/office/drawing/2014/main" id="{B465C4A1-2587-84A8-61C8-9EAEB06ACF42}"/>
              </a:ext>
            </a:extLst>
          </p:cNvPr>
          <p:cNvSpPr txBox="1"/>
          <p:nvPr/>
        </p:nvSpPr>
        <p:spPr>
          <a:xfrm>
            <a:off x="298069" y="6294244"/>
            <a:ext cx="10096661" cy="523220"/>
          </a:xfrm>
          <a:prstGeom prst="rect">
            <a:avLst/>
          </a:prstGeom>
          <a:noFill/>
        </p:spPr>
        <p:txBody>
          <a:bodyPr wrap="square" rtlCol="0">
            <a:spAutoFit/>
          </a:bodyPr>
          <a:lstStyle/>
          <a:p>
            <a:r>
              <a:rPr lang="en-US" sz="1400" dirty="0"/>
              <a:t>* - If clock is running prior to the 2:00 minute mark, it will continue to run past 2:00 min unless a timeout is called</a:t>
            </a:r>
          </a:p>
          <a:p>
            <a:r>
              <a:rPr lang="en-US" sz="1400" dirty="0"/>
              <a:t>**  - Unless first offensive possession of the half where matchups are </a:t>
            </a:r>
            <a:r>
              <a:rPr lang="en-US" sz="1400" dirty="0" err="1"/>
              <a:t>req’d</a:t>
            </a:r>
            <a:r>
              <a:rPr lang="en-US" sz="1400" dirty="0"/>
              <a:t>; clock stops but starts running once matchups are complete</a:t>
            </a:r>
          </a:p>
        </p:txBody>
      </p:sp>
      <p:pic>
        <p:nvPicPr>
          <p:cNvPr id="46" name="Picture 2" descr="315 Red Light Green Light Illustrations &amp; Clip Art - iStock">
            <a:extLst>
              <a:ext uri="{FF2B5EF4-FFF2-40B4-BE49-F238E27FC236}">
                <a16:creationId xmlns:a16="http://schemas.microsoft.com/office/drawing/2014/main" id="{95A0C971-4C4F-99B5-9AF7-339EB0DD46F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382" r="34245"/>
          <a:stretch/>
        </p:blipFill>
        <p:spPr bwMode="auto">
          <a:xfrm>
            <a:off x="4332837" y="5529590"/>
            <a:ext cx="313821" cy="565532"/>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 descr="315 Red Light Green Light Illustrations &amp; Clip Art - iStock">
            <a:extLst>
              <a:ext uri="{FF2B5EF4-FFF2-40B4-BE49-F238E27FC236}">
                <a16:creationId xmlns:a16="http://schemas.microsoft.com/office/drawing/2014/main" id="{25E56FC9-F028-C83C-3251-1D677082B3A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112"/>
          <a:stretch/>
        </p:blipFill>
        <p:spPr bwMode="auto">
          <a:xfrm>
            <a:off x="7582126" y="5521803"/>
            <a:ext cx="317483" cy="581106"/>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315 Red Light Green Light Illustrations &amp; Clip Art - iStock">
            <a:extLst>
              <a:ext uri="{FF2B5EF4-FFF2-40B4-BE49-F238E27FC236}">
                <a16:creationId xmlns:a16="http://schemas.microsoft.com/office/drawing/2014/main" id="{3F5C9F25-2D0D-A8B2-B1F2-D745E2E46F6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112"/>
          <a:stretch/>
        </p:blipFill>
        <p:spPr bwMode="auto">
          <a:xfrm>
            <a:off x="10929666" y="5521329"/>
            <a:ext cx="317483" cy="581106"/>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 descr="315 Red Light Green Light Illustrations &amp; Clip Art - iStock">
            <a:extLst>
              <a:ext uri="{FF2B5EF4-FFF2-40B4-BE49-F238E27FC236}">
                <a16:creationId xmlns:a16="http://schemas.microsoft.com/office/drawing/2014/main" id="{A3E9BC7D-7CE3-126C-0FB6-D585DEC4FF2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112"/>
          <a:stretch/>
        </p:blipFill>
        <p:spPr bwMode="auto">
          <a:xfrm>
            <a:off x="10945431" y="1220483"/>
            <a:ext cx="317483" cy="58110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0A8340E-A39C-785C-64D5-2137A9DD4B53}"/>
              </a:ext>
            </a:extLst>
          </p:cNvPr>
          <p:cNvSpPr txBox="1"/>
          <p:nvPr/>
        </p:nvSpPr>
        <p:spPr>
          <a:xfrm>
            <a:off x="1960183" y="210207"/>
            <a:ext cx="9143990" cy="369332"/>
          </a:xfrm>
          <a:prstGeom prst="rect">
            <a:avLst/>
          </a:prstGeom>
          <a:noFill/>
        </p:spPr>
        <p:txBody>
          <a:bodyPr wrap="square" rtlCol="0">
            <a:spAutoFit/>
          </a:bodyPr>
          <a:lstStyle/>
          <a:p>
            <a:r>
              <a:rPr lang="en-US" dirty="0"/>
              <a:t>	WHITE, BLACK AND RED DIVISION CLOCK OPERATION: TD, PAT, KICKOFF</a:t>
            </a:r>
          </a:p>
        </p:txBody>
      </p:sp>
      <p:pic>
        <p:nvPicPr>
          <p:cNvPr id="42" name="Picture 4" descr="315 Red Light Green Light Illustrations &amp; Clip Art - iStock">
            <a:extLst>
              <a:ext uri="{FF2B5EF4-FFF2-40B4-BE49-F238E27FC236}">
                <a16:creationId xmlns:a16="http://schemas.microsoft.com/office/drawing/2014/main" id="{D4326046-806E-E91A-A3B8-A6AE1CE618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112"/>
          <a:stretch/>
        </p:blipFill>
        <p:spPr bwMode="auto">
          <a:xfrm>
            <a:off x="9284807" y="5515399"/>
            <a:ext cx="317483" cy="58110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9AB2C035-FDA8-10E2-27CE-9531B0621624}"/>
              </a:ext>
            </a:extLst>
          </p:cNvPr>
          <p:cNvPicPr>
            <a:picLocks noChangeAspect="1"/>
          </p:cNvPicPr>
          <p:nvPr/>
        </p:nvPicPr>
        <p:blipFill>
          <a:blip r:embed="rId4"/>
          <a:stretch>
            <a:fillRect/>
          </a:stretch>
        </p:blipFill>
        <p:spPr>
          <a:xfrm>
            <a:off x="683434" y="197334"/>
            <a:ext cx="1213687" cy="1382255"/>
          </a:xfrm>
          <a:prstGeom prst="rect">
            <a:avLst/>
          </a:prstGeom>
        </p:spPr>
      </p:pic>
      <p:sp>
        <p:nvSpPr>
          <p:cNvPr id="44" name="TextBox 43">
            <a:extLst>
              <a:ext uri="{FF2B5EF4-FFF2-40B4-BE49-F238E27FC236}">
                <a16:creationId xmlns:a16="http://schemas.microsoft.com/office/drawing/2014/main" id="{8A2B6E06-4E99-D3C3-D397-BC804034D2F8}"/>
              </a:ext>
            </a:extLst>
          </p:cNvPr>
          <p:cNvSpPr txBox="1"/>
          <p:nvPr/>
        </p:nvSpPr>
        <p:spPr>
          <a:xfrm>
            <a:off x="9535908" y="5444130"/>
            <a:ext cx="469940"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316378771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2154</Words>
  <Application>Microsoft Office PowerPoint</Application>
  <PresentationFormat>Widescreen</PresentationFormat>
  <Paragraphs>203</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Noto Sans Symbols</vt:lpstr>
      <vt:lpstr>Times New Roman</vt:lpstr>
      <vt:lpstr>Office Theme</vt:lpstr>
      <vt:lpstr>Barrington Youth Football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Barrington Youth Football</dc:title>
  <dc:creator>Chris Koehler</dc:creator>
  <cp:lastModifiedBy>Rob Kemp</cp:lastModifiedBy>
  <cp:revision>10</cp:revision>
  <cp:lastPrinted>2022-08-24T15:20:44Z</cp:lastPrinted>
  <dcterms:created xsi:type="dcterms:W3CDTF">2022-06-28T16:41:13Z</dcterms:created>
  <dcterms:modified xsi:type="dcterms:W3CDTF">2024-06-28T16:20:35Z</dcterms:modified>
</cp:coreProperties>
</file>